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3D89F22A-6AE3-4EF5-8569-DF5DCA39F191}" v="52" dt="2022-10-20T08:42:00.498"/>
    <p1510:client id="{44E609EF-43AB-47A2-B7A7-47D8933CD05C}" v="104" dt="2022-10-20T13:57:47.277"/>
    <p1510:client id="{4F98F5FB-A06E-43D6-BDA6-3EC3A7B3E0C7}" v="1146" dt="2022-10-21T12:32:08.937"/>
    <p1510:client id="{5A0AAAB8-49A6-F942-A54D-C6F3E5FF3A63}" v="89" dt="2021-07-13T17:54:45.232"/>
    <p1510:client id="{64A469AF-AE28-4EFB-8B0C-972FC62F631E}" v="82" dt="2022-10-24T07:52:44.902"/>
    <p1510:client id="{6B259E3B-409D-4E4D-A0A4-CA0D24848FE2}" v="1969" dt="2022-10-25T08:20:25.475"/>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shemsud1/Applied-Data-Science-Capstone/blob/main/labs-jupyter-spacex-Data%20wrangling.ipynb"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shemsud1/Applied-Data-Science-Capstone/blob/main/jupyter-labs-eda-dataviz.ipynb"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shemsud1/Applied-Data-Science-Capstone/blob/main/jupyter-labs-eda-dataviz.ipynb" TargetMode="Externa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hemsud1/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hemsud1/Applied-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hemsud1/Applied-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hemsud1/Applied-Data-Science-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hemsud1/Applied-Data-Science-Capstone/blob/main/jupyter-labs-spacex-data-collection-api%20.ipynb" TargetMode="External"/><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hemsud1/Applied-Data-Science-Capstone/blob/main/jupyter-labs-webscraping.ipynb" TargetMode="External"/><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163711"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SHEMSU DABESA GANE</a:t>
            </a:r>
          </a:p>
          <a:p>
            <a:r>
              <a:rPr lang="en-US" dirty="0">
                <a:solidFill>
                  <a:schemeClr val="bg2"/>
                </a:solidFill>
                <a:latin typeface="Abadi"/>
                <a:ea typeface="SF Pro" pitchFamily="2" charset="0"/>
                <a:cs typeface="SF Pro" pitchFamily="2" charset="0"/>
              </a:rPr>
              <a:t>OCTOBER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1"/>
                </a:solidFill>
                <a:latin typeface="+mj-lt"/>
                <a:ea typeface="+mj-ea"/>
                <a:cs typeface="+mj-cs"/>
              </a:rPr>
              <a:t>    </a:t>
            </a:r>
            <a:r>
              <a:rPr lang="en-US" sz="3700" dirty="0">
                <a:solidFill>
                  <a:srgbClr val="0B49CB"/>
                </a:solidFill>
                <a:latin typeface="Abadi"/>
              </a:rPr>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502358" y="1232649"/>
            <a:ext cx="4699828" cy="4944314"/>
          </a:xfrm>
          <a:prstGeom prst="rect">
            <a:avLst/>
          </a:prstGeom>
        </p:spPr>
        <p:txBody>
          <a:bodyPr vert="horz" lIns="91440" tIns="45720" rIns="91440" bIns="45720" rtlCol="0" anchor="t">
            <a:normAutofit fontScale="92500"/>
          </a:bodyPr>
          <a:lstStyle/>
          <a:p>
            <a:r>
              <a:rPr lang="en-US" sz="2000" dirty="0">
                <a:ea typeface="+mn-lt"/>
                <a:cs typeface="+mn-lt"/>
              </a:rPr>
              <a:t>Perform some EDA) to find some patterns in the data and determine what would be the label for training supervised models</a:t>
            </a:r>
            <a:endParaRPr lang="en-US" sz="2000" dirty="0">
              <a:cs typeface="Calibri"/>
            </a:endParaRPr>
          </a:p>
          <a:p>
            <a:r>
              <a:rPr lang="en-US" sz="2000" dirty="0">
                <a:ea typeface="+mn-lt"/>
                <a:cs typeface="+mn-lt"/>
              </a:rPr>
              <a:t>Calculate the number of launches on each site</a:t>
            </a:r>
            <a:endParaRPr lang="en-US" sz="2000" dirty="0">
              <a:cs typeface="Calibri"/>
            </a:endParaRPr>
          </a:p>
          <a:p>
            <a:r>
              <a:rPr lang="en-US" sz="2000" dirty="0">
                <a:ea typeface="+mn-lt"/>
                <a:cs typeface="+mn-lt"/>
              </a:rPr>
              <a:t>Calculate the number and occurrence of each orbit</a:t>
            </a:r>
            <a:endParaRPr lang="en-US" sz="2000" dirty="0"/>
          </a:p>
          <a:p>
            <a:r>
              <a:rPr lang="en-US" sz="2000" dirty="0">
                <a:ea typeface="+mn-lt"/>
                <a:cs typeface="+mn-lt"/>
              </a:rPr>
              <a:t>Calculate the number and occurrence of mission outcome per orbit type</a:t>
            </a:r>
            <a:endParaRPr lang="en-US" sz="2000" dirty="0"/>
          </a:p>
          <a:p>
            <a:r>
              <a:rPr lang="en-US" sz="2000" dirty="0">
                <a:ea typeface="+mn-lt"/>
                <a:cs typeface="+mn-lt"/>
              </a:rPr>
              <a:t>Create a landing outcome label from Outcome column &amp; export the result to csv</a:t>
            </a:r>
            <a:endParaRPr lang="en-US" sz="2000" dirty="0">
              <a:cs typeface="Calibri"/>
            </a:endParaRPr>
          </a:p>
          <a:p>
            <a:r>
              <a:rPr lang="en-US" sz="2000" dirty="0"/>
              <a:t>GitHub URL:</a:t>
            </a:r>
            <a:endParaRPr lang="en-US" sz="2000" dirty="0">
              <a:cs typeface="Calibri"/>
            </a:endParaRPr>
          </a:p>
          <a:p>
            <a:pPr marL="0" indent="0">
              <a:buNone/>
            </a:pPr>
            <a:r>
              <a:rPr lang="en-US" sz="2000" dirty="0">
                <a:ea typeface="+mn-lt"/>
                <a:cs typeface="+mn-lt"/>
                <a:hlinkClick r:id="rId2"/>
              </a:rPr>
              <a:t>https://github.com/shemsud1/Applied-Data-Science-Capstone/blob/main/labs-jupyter-spacex-Data%20wrangling.ipynb</a:t>
            </a:r>
            <a:endParaRPr lang="en-US" sz="2000" dirty="0">
              <a:cs typeface="Calibri"/>
            </a:endParaRPr>
          </a:p>
          <a:p>
            <a:endParaRPr lang="en-US" sz="2000" dirty="0">
              <a:ea typeface="+mn-lt"/>
              <a:cs typeface="+mn-lt"/>
            </a:endParaRPr>
          </a:p>
          <a:p>
            <a:endParaRPr lang="en-US" sz="2000"/>
          </a:p>
          <a:p>
            <a:endParaRPr lang="en-US" sz="2000"/>
          </a:p>
          <a:p>
            <a:endParaRPr lang="en-US" sz="2000">
              <a:cs typeface="Calibri" panose="020F0502020204030204"/>
            </a:endParaRPr>
          </a:p>
        </p:txBody>
      </p:sp>
      <p:grpSp>
        <p:nvGrpSpPr>
          <p:cNvPr id="22"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6" descr="Diagram, schematic&#10;&#10;Description automatically generated">
            <a:extLst>
              <a:ext uri="{FF2B5EF4-FFF2-40B4-BE49-F238E27FC236}">
                <a16:creationId xmlns:a16="http://schemas.microsoft.com/office/drawing/2014/main" id="{4F26E396-44ED-6A35-413B-0334BF4E2701}"/>
              </a:ext>
            </a:extLst>
          </p:cNvPr>
          <p:cNvPicPr>
            <a:picLocks noGrp="1" noChangeAspect="1"/>
          </p:cNvPicPr>
          <p:nvPr>
            <p:ph sz="half" idx="2"/>
          </p:nvPr>
        </p:nvPicPr>
        <p:blipFill>
          <a:blip r:embed="rId3"/>
          <a:stretch>
            <a:fillRect/>
          </a:stretch>
        </p:blipFill>
        <p:spPr>
          <a:xfrm>
            <a:off x="5295320" y="1386280"/>
            <a:ext cx="6253212" cy="4703739"/>
          </a:xfrm>
          <a:prstGeom prst="rect">
            <a:avLst/>
          </a:prstGeom>
        </p:spPr>
      </p:pic>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643467" y="321734"/>
            <a:ext cx="5373443" cy="57502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rgbClr val="0B49CB"/>
                </a:solidFill>
                <a:latin typeface="Abadi"/>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643468" y="891586"/>
            <a:ext cx="4510802" cy="5285377"/>
          </a:xfrm>
          <a:prstGeom prst="rect">
            <a:avLst/>
          </a:prstGeom>
        </p:spPr>
        <p:txBody>
          <a:bodyPr vert="horz" lIns="91440" tIns="45720" rIns="91440" bIns="45720" rtlCol="0" anchor="t">
            <a:normAutofit/>
          </a:bodyPr>
          <a:lstStyle/>
          <a:p>
            <a:pPr>
              <a:spcBef>
                <a:spcPts val="1400"/>
              </a:spcBef>
            </a:pPr>
            <a:r>
              <a:rPr lang="en-US" sz="2000" dirty="0">
                <a:ea typeface="+mn-lt"/>
                <a:cs typeface="+mn-lt"/>
              </a:rPr>
              <a:t>We first started by using scatter plot to find the relationship between the variables such as between:</a:t>
            </a:r>
            <a:endParaRPr lang="en-US" sz="2000">
              <a:cs typeface="Calibri"/>
            </a:endParaRPr>
          </a:p>
          <a:p>
            <a:pPr lvl="1">
              <a:spcBef>
                <a:spcPts val="1400"/>
              </a:spcBef>
            </a:pPr>
            <a:r>
              <a:rPr lang="en-US" sz="2000" dirty="0" err="1">
                <a:ea typeface="+mn-lt"/>
                <a:cs typeface="+mn-lt"/>
              </a:rPr>
              <a:t>PayloadMass</a:t>
            </a:r>
            <a:r>
              <a:rPr lang="en-US" sz="2000" dirty="0">
                <a:ea typeface="+mn-lt"/>
                <a:cs typeface="+mn-lt"/>
              </a:rPr>
              <a:t> and Flight Number.</a:t>
            </a:r>
            <a:endParaRPr lang="en-US" sz="2000">
              <a:cs typeface="Calibri"/>
            </a:endParaRPr>
          </a:p>
          <a:p>
            <a:pPr lvl="1">
              <a:spcBef>
                <a:spcPts val="1400"/>
              </a:spcBef>
            </a:pPr>
            <a:r>
              <a:rPr lang="en-US" sz="2000" dirty="0">
                <a:ea typeface="+mn-lt"/>
                <a:cs typeface="+mn-lt"/>
              </a:rPr>
              <a:t>Flight Number and Launch Site.</a:t>
            </a:r>
            <a:endParaRPr lang="en-US" sz="2000">
              <a:cs typeface="Calibri"/>
            </a:endParaRPr>
          </a:p>
          <a:p>
            <a:pPr lvl="1">
              <a:spcBef>
                <a:spcPts val="1400"/>
              </a:spcBef>
            </a:pPr>
            <a:r>
              <a:rPr lang="en-US" sz="2000" dirty="0" err="1">
                <a:ea typeface="+mn-lt"/>
                <a:cs typeface="+mn-lt"/>
              </a:rPr>
              <a:t>PayloadMass</a:t>
            </a:r>
            <a:r>
              <a:rPr lang="en-US" sz="2000" dirty="0">
                <a:ea typeface="+mn-lt"/>
                <a:cs typeface="+mn-lt"/>
              </a:rPr>
              <a:t> and Launch Site.</a:t>
            </a:r>
            <a:endParaRPr lang="en-US" sz="2000">
              <a:cs typeface="Calibri"/>
            </a:endParaRPr>
          </a:p>
          <a:p>
            <a:pPr lvl="1">
              <a:spcBef>
                <a:spcPts val="1400"/>
              </a:spcBef>
            </a:pPr>
            <a:r>
              <a:rPr lang="en-US" sz="2000" dirty="0">
                <a:ea typeface="+mn-lt"/>
                <a:cs typeface="+mn-lt"/>
              </a:rPr>
              <a:t>Flight Number and Orbit Type.</a:t>
            </a:r>
          </a:p>
          <a:p>
            <a:pPr lvl="1">
              <a:spcBef>
                <a:spcPts val="1400"/>
              </a:spcBef>
            </a:pPr>
            <a:r>
              <a:rPr lang="en-US" sz="2000" dirty="0" err="1">
                <a:ea typeface="+mn-lt"/>
                <a:cs typeface="+mn-lt"/>
              </a:rPr>
              <a:t>PayloadMass</a:t>
            </a:r>
            <a:r>
              <a:rPr lang="en-US" sz="2000" dirty="0">
                <a:ea typeface="+mn-lt"/>
                <a:cs typeface="+mn-lt"/>
              </a:rPr>
              <a:t> and Orbit Type.</a:t>
            </a:r>
            <a:endParaRPr lang="en-US" sz="2000">
              <a:cs typeface="Calibri"/>
            </a:endParaRPr>
          </a:p>
          <a:p>
            <a:pPr>
              <a:spcBef>
                <a:spcPts val="1400"/>
              </a:spcBef>
            </a:pPr>
            <a:r>
              <a:rPr lang="en-US" sz="2000" dirty="0"/>
              <a:t>GitHub URL:</a:t>
            </a:r>
            <a:endParaRPr lang="en-US" sz="2000" dirty="0">
              <a:cs typeface="Calibri"/>
            </a:endParaRPr>
          </a:p>
          <a:p>
            <a:pPr marL="0" indent="0">
              <a:spcBef>
                <a:spcPts val="1400"/>
              </a:spcBef>
              <a:buNone/>
            </a:pPr>
            <a:r>
              <a:rPr lang="en-US" sz="2000" dirty="0">
                <a:ea typeface="+mn-lt"/>
                <a:cs typeface="+mn-lt"/>
                <a:hlinkClick r:id="rId2"/>
              </a:rPr>
              <a:t>https://github.com/shemsud1/Applied-Data-Science-Capstone/blob/main/jupyter-labs-eda-dataviz.ipynb</a:t>
            </a:r>
            <a:endParaRPr lang="en-US" sz="2000" dirty="0">
              <a:cs typeface="Calibri"/>
            </a:endParaRPr>
          </a:p>
          <a:p>
            <a:pPr>
              <a:spcBef>
                <a:spcPts val="1400"/>
              </a:spcBef>
            </a:pPr>
            <a:endParaRPr lang="en-US" sz="2000" dirty="0">
              <a:ea typeface="+mn-lt"/>
              <a:cs typeface="+mn-lt"/>
            </a:endParaRPr>
          </a:p>
          <a:p>
            <a:endParaRPr lang="en-US" sz="2000">
              <a:cs typeface="Calibri" panose="020F0502020204030204"/>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9" name="Isosceles Triangle 18">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pic>
        <p:nvPicPr>
          <p:cNvPr id="10" name="Picture 10" descr="Chart, scatter chart&#10;&#10;Description automatically generated">
            <a:extLst>
              <a:ext uri="{FF2B5EF4-FFF2-40B4-BE49-F238E27FC236}">
                <a16:creationId xmlns:a16="http://schemas.microsoft.com/office/drawing/2014/main" id="{7A76470A-582C-CD69-6A76-EA627FDFC96A}"/>
              </a:ext>
            </a:extLst>
          </p:cNvPr>
          <p:cNvPicPr>
            <a:picLocks noGrp="1" noChangeAspect="1"/>
          </p:cNvPicPr>
          <p:nvPr>
            <p:ph sz="half" idx="2"/>
          </p:nvPr>
        </p:nvPicPr>
        <p:blipFill>
          <a:blip r:embed="rId3"/>
          <a:stretch>
            <a:fillRect/>
          </a:stretch>
        </p:blipFill>
        <p:spPr>
          <a:xfrm>
            <a:off x="5212645" y="1008281"/>
            <a:ext cx="6733821" cy="2811025"/>
          </a:xfrm>
        </p:spPr>
      </p:pic>
      <p:sp>
        <p:nvSpPr>
          <p:cNvPr id="11" name="TextBox 10">
            <a:extLst>
              <a:ext uri="{FF2B5EF4-FFF2-40B4-BE49-F238E27FC236}">
                <a16:creationId xmlns:a16="http://schemas.microsoft.com/office/drawing/2014/main" id="{5422310D-5D8A-0A10-94AD-88BD62A91DDA}"/>
              </a:ext>
            </a:extLst>
          </p:cNvPr>
          <p:cNvSpPr txBox="1"/>
          <p:nvPr/>
        </p:nvSpPr>
        <p:spPr>
          <a:xfrm>
            <a:off x="5486400" y="3877733"/>
            <a:ext cx="6228644"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dirty="0">
                <a:latin typeface="Calibri"/>
                <a:ea typeface="+mn-lt"/>
                <a:cs typeface="+mn-lt"/>
              </a:rPr>
              <a:t>Scatter plots show dependency of attributes on each other. Once a pattern is determined from the graphs. It’s very easy to see which factors affecting the most to the success of the landing outcomes.</a:t>
            </a:r>
            <a:endParaRPr lang="en-US" sz="2000" dirty="0">
              <a:latin typeface="Calibri"/>
              <a:cs typeface="Calibri" panose="020F0502020204030204"/>
            </a:endParaRPr>
          </a:p>
          <a:p>
            <a:pPr marL="285750" indent="-285750">
              <a:buFont typeface="Arial"/>
              <a:buChar char="•"/>
            </a:pPr>
            <a:r>
              <a:rPr lang="en-US" sz="2000" dirty="0">
                <a:latin typeface="Calibri"/>
                <a:cs typeface="Calibri" panose="020F0502020204030204"/>
              </a:rPr>
              <a:t>We see that as the flight number increases, the first stage is more likely to land successfully. The payload mass is also important; it seems the more massive the payload, the less likely the first stage will return.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612B1-5A34-BE79-BED6-4629E275E8B4}"/>
              </a:ext>
            </a:extLst>
          </p:cNvPr>
          <p:cNvSpPr>
            <a:spLocks noGrp="1"/>
          </p:cNvSpPr>
          <p:nvPr>
            <p:ph type="title"/>
          </p:nvPr>
        </p:nvSpPr>
        <p:spPr/>
        <p:txBody>
          <a:bodyPr lIns="91440" tIns="45720" rIns="91440" bIns="45720" anchor="t"/>
          <a:lstStyle/>
          <a:p>
            <a:r>
              <a:rPr lang="en-US" dirty="0">
                <a:solidFill>
                  <a:srgbClr val="0B49CB"/>
                </a:solidFill>
                <a:ea typeface="+mj-lt"/>
                <a:cs typeface="+mj-lt"/>
              </a:rPr>
              <a:t>EDA with Data Visualization(Cont..)</a:t>
            </a:r>
            <a:endParaRPr lang="en-GB" dirty="0">
              <a:ea typeface="+mj-lt"/>
              <a:cs typeface="+mj-lt"/>
            </a:endParaRPr>
          </a:p>
          <a:p>
            <a:endParaRPr lang="en-GB" dirty="0">
              <a:cs typeface="Calibri Light"/>
            </a:endParaRPr>
          </a:p>
        </p:txBody>
      </p:sp>
      <p:sp>
        <p:nvSpPr>
          <p:cNvPr id="3" name="Content Placeholder 2">
            <a:extLst>
              <a:ext uri="{FF2B5EF4-FFF2-40B4-BE49-F238E27FC236}">
                <a16:creationId xmlns:a16="http://schemas.microsoft.com/office/drawing/2014/main" id="{B445C0A6-4FCE-1B71-B076-F659B9895AEF}"/>
              </a:ext>
            </a:extLst>
          </p:cNvPr>
          <p:cNvSpPr>
            <a:spLocks noGrp="1"/>
          </p:cNvSpPr>
          <p:nvPr>
            <p:ph sz="half" idx="1"/>
          </p:nvPr>
        </p:nvSpPr>
        <p:spPr>
          <a:xfrm>
            <a:off x="838200" y="1030079"/>
            <a:ext cx="5308599" cy="5765109"/>
          </a:xfrm>
        </p:spPr>
        <p:txBody>
          <a:bodyPr lIns="91440" tIns="45720" rIns="91440" bIns="45720" anchor="t"/>
          <a:lstStyle/>
          <a:p>
            <a:r>
              <a:rPr lang="en-GB" sz="2000" dirty="0">
                <a:ea typeface="+mn-lt"/>
                <a:cs typeface="+mn-lt"/>
              </a:rPr>
              <a:t>To Visualize the relationship between success rate of each orbit type, we created Bar Chart. From this bar graph we can easily determine which orbits have the highest probability of success. </a:t>
            </a:r>
          </a:p>
          <a:p>
            <a:r>
              <a:rPr lang="en-GB" sz="2000" dirty="0">
                <a:ea typeface="+mn-lt"/>
                <a:cs typeface="+mn-lt"/>
              </a:rPr>
              <a:t>To visualize and get the average launch success yearly trend, we created/plotted a line chart. </a:t>
            </a:r>
          </a:p>
          <a:p>
            <a:r>
              <a:rPr lang="en-GB" sz="2000" dirty="0">
                <a:ea typeface="+mn-lt"/>
                <a:cs typeface="+mn-lt"/>
              </a:rPr>
              <a:t>We can observe that the success rate since 2013 kept increasing till 2020.</a:t>
            </a:r>
          </a:p>
          <a:p>
            <a:r>
              <a:rPr lang="en-GB" sz="2000" dirty="0">
                <a:ea typeface="+mn-lt"/>
                <a:cs typeface="+mn-lt"/>
              </a:rPr>
              <a:t>We then use Feature Engineering to select the features that will be used in success prediction in the future module. We create the dummy variables to categorical columns.</a:t>
            </a:r>
            <a:endParaRPr lang="en-GB" dirty="0">
              <a:ea typeface="+mn-lt"/>
              <a:cs typeface="+mn-lt"/>
            </a:endParaRPr>
          </a:p>
          <a:p>
            <a:pPr>
              <a:spcBef>
                <a:spcPts val="1400"/>
              </a:spcBef>
            </a:pPr>
            <a:r>
              <a:rPr lang="en-US" sz="2000" dirty="0">
                <a:ea typeface="+mn-lt"/>
                <a:cs typeface="+mn-lt"/>
              </a:rPr>
              <a:t>GitHub URL:</a:t>
            </a:r>
          </a:p>
          <a:p>
            <a:r>
              <a:rPr lang="en-GB" sz="2000" dirty="0">
                <a:ea typeface="+mn-lt"/>
                <a:cs typeface="+mn-lt"/>
                <a:hlinkClick r:id="rId2"/>
              </a:rPr>
              <a:t>https://github.com/shemsud1/Applied-Data-Science-Capstone/blob/main/jupyter-labs-eda-dataviz.ipynb</a:t>
            </a:r>
            <a:endParaRPr lang="en-GB" sz="2000" dirty="0">
              <a:ea typeface="+mn-lt"/>
              <a:cs typeface="+mn-lt"/>
            </a:endParaRPr>
          </a:p>
          <a:p>
            <a:endParaRPr lang="en-GB" sz="2000" dirty="0">
              <a:cs typeface="Calibri" panose="020F0502020204030204"/>
            </a:endParaRPr>
          </a:p>
        </p:txBody>
      </p:sp>
      <p:pic>
        <p:nvPicPr>
          <p:cNvPr id="5" name="Picture 5" descr="Chart, bar chart&#10;&#10;Description automatically generated">
            <a:extLst>
              <a:ext uri="{FF2B5EF4-FFF2-40B4-BE49-F238E27FC236}">
                <a16:creationId xmlns:a16="http://schemas.microsoft.com/office/drawing/2014/main" id="{41E03375-0A40-F4A8-A601-DCA2D83071AA}"/>
              </a:ext>
            </a:extLst>
          </p:cNvPr>
          <p:cNvPicPr>
            <a:picLocks noGrp="1" noChangeAspect="1"/>
          </p:cNvPicPr>
          <p:nvPr>
            <p:ph sz="half" idx="2"/>
          </p:nvPr>
        </p:nvPicPr>
        <p:blipFill>
          <a:blip r:embed="rId3"/>
          <a:stretch>
            <a:fillRect/>
          </a:stretch>
        </p:blipFill>
        <p:spPr>
          <a:xfrm>
            <a:off x="6502913" y="1261181"/>
            <a:ext cx="4520173" cy="2670784"/>
          </a:xfrm>
        </p:spPr>
      </p:pic>
      <p:pic>
        <p:nvPicPr>
          <p:cNvPr id="6" name="Picture 6" descr="Chart, line chart&#10;&#10;Description automatically generated">
            <a:extLst>
              <a:ext uri="{FF2B5EF4-FFF2-40B4-BE49-F238E27FC236}">
                <a16:creationId xmlns:a16="http://schemas.microsoft.com/office/drawing/2014/main" id="{4D3783C5-4CB7-9918-CD0C-4E32334BCB0E}"/>
              </a:ext>
            </a:extLst>
          </p:cNvPr>
          <p:cNvPicPr>
            <a:picLocks noChangeAspect="1"/>
          </p:cNvPicPr>
          <p:nvPr/>
        </p:nvPicPr>
        <p:blipFill>
          <a:blip r:embed="rId4"/>
          <a:stretch>
            <a:fillRect/>
          </a:stretch>
        </p:blipFill>
        <p:spPr>
          <a:xfrm>
            <a:off x="6507193" y="4034670"/>
            <a:ext cx="4727275" cy="2613037"/>
          </a:xfrm>
          <a:prstGeom prst="rect">
            <a:avLst/>
          </a:prstGeom>
        </p:spPr>
      </p:pic>
    </p:spTree>
    <p:extLst>
      <p:ext uri="{BB962C8B-B14F-4D97-AF65-F5344CB8AC3E}">
        <p14:creationId xmlns:p14="http://schemas.microsoft.com/office/powerpoint/2010/main" val="4073173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8899" y="1298576"/>
            <a:ext cx="11495366" cy="6002336"/>
          </a:xfrm>
          <a:prstGeom prst="rect">
            <a:avLst/>
          </a:prstGeom>
        </p:spPr>
        <p:txBody>
          <a:bodyPr lIns="91440" tIns="45720" rIns="91440" bIns="45720" anchor="t"/>
          <a:lstStyle/>
          <a:p>
            <a:pPr marL="0" indent="0">
              <a:buNone/>
            </a:pPr>
            <a:r>
              <a:rPr lang="en-US" sz="2000" dirty="0">
                <a:ea typeface="+mn-lt"/>
                <a:cs typeface="+mn-lt"/>
              </a:rPr>
              <a:t>Using SQL, we had performed many queries to get better understanding of the </a:t>
            </a:r>
            <a:r>
              <a:rPr lang="en-US" sz="2000" dirty="0" err="1">
                <a:ea typeface="+mn-lt"/>
                <a:cs typeface="+mn-lt"/>
              </a:rPr>
              <a:t>Spacex</a:t>
            </a:r>
            <a:r>
              <a:rPr lang="en-US" sz="2000" dirty="0">
                <a:ea typeface="+mn-lt"/>
                <a:cs typeface="+mn-lt"/>
              </a:rPr>
              <a:t> </a:t>
            </a:r>
            <a:r>
              <a:rPr lang="en-US" sz="2000" dirty="0" err="1">
                <a:ea typeface="+mn-lt"/>
                <a:cs typeface="+mn-lt"/>
              </a:rPr>
              <a:t>DataSet</a:t>
            </a:r>
            <a:r>
              <a:rPr lang="en-US" sz="2000" dirty="0">
                <a:ea typeface="+mn-lt"/>
                <a:cs typeface="+mn-lt"/>
              </a:rPr>
              <a:t>:</a:t>
            </a:r>
            <a:endParaRPr lang="en-US" sz="2000">
              <a:solidFill>
                <a:schemeClr val="accent3">
                  <a:lumMod val="25000"/>
                </a:schemeClr>
              </a:solidFill>
              <a:latin typeface="Abadi" panose="020B0604020104020204" pitchFamily="34" charset="0"/>
            </a:endParaRPr>
          </a:p>
          <a:p>
            <a:r>
              <a:rPr lang="en-US" sz="2000" dirty="0">
                <a:ea typeface="+mn-lt"/>
                <a:cs typeface="+mn-lt"/>
              </a:rPr>
              <a:t>We Load the dataset into the corresponding table in a Db2 database &amp; execute SQL queries against the database. For instance:</a:t>
            </a:r>
            <a:endParaRPr lang="en-US" sz="2000" dirty="0">
              <a:cs typeface="Calibri"/>
            </a:endParaRPr>
          </a:p>
          <a:p>
            <a:pPr lvl="1">
              <a:lnSpc>
                <a:spcPct val="100000"/>
              </a:lnSpc>
              <a:spcBef>
                <a:spcPts val="1400"/>
              </a:spcBef>
            </a:pPr>
            <a:r>
              <a:rPr lang="en-US" sz="1600" dirty="0"/>
              <a:t>Display the names of the unique launch sites in the space mission</a:t>
            </a:r>
            <a:endParaRPr lang="en-US" sz="1600" dirty="0">
              <a:solidFill>
                <a:srgbClr val="000000"/>
              </a:solidFill>
              <a:latin typeface="Calibri"/>
              <a:cs typeface="Calibri"/>
            </a:endParaRPr>
          </a:p>
          <a:p>
            <a:pPr lvl="1">
              <a:lnSpc>
                <a:spcPct val="100000"/>
              </a:lnSpc>
              <a:spcBef>
                <a:spcPts val="1400"/>
              </a:spcBef>
            </a:pPr>
            <a:r>
              <a:rPr lang="en-US" sz="1600" dirty="0"/>
              <a:t>Display </a:t>
            </a:r>
            <a:r>
              <a:rPr lang="en-US" sz="1600" dirty="0">
                <a:ea typeface="+mn-lt"/>
                <a:cs typeface="+mn-lt"/>
              </a:rPr>
              <a:t>the total payload mass carried by boosters launched by NASA (CRS)</a:t>
            </a:r>
            <a:endParaRPr lang="en-US" sz="1600" dirty="0">
              <a:solidFill>
                <a:srgbClr val="000000"/>
              </a:solidFill>
              <a:latin typeface="Calibri"/>
              <a:cs typeface="Calibri"/>
            </a:endParaRPr>
          </a:p>
          <a:p>
            <a:pPr lvl="1">
              <a:lnSpc>
                <a:spcPct val="100000"/>
              </a:lnSpc>
              <a:spcBef>
                <a:spcPts val="1400"/>
              </a:spcBef>
            </a:pPr>
            <a:r>
              <a:rPr lang="en-US" sz="1600" dirty="0">
                <a:ea typeface="+mn-lt"/>
                <a:cs typeface="+mn-lt"/>
              </a:rPr>
              <a:t>Display average payload mass carried by booster version F9 v1.1</a:t>
            </a:r>
            <a:endParaRPr lang="en-US" sz="1600" dirty="0">
              <a:solidFill>
                <a:srgbClr val="000000"/>
              </a:solidFill>
              <a:latin typeface="Calibri"/>
              <a:cs typeface="Calibri"/>
            </a:endParaRPr>
          </a:p>
          <a:p>
            <a:pPr lvl="1">
              <a:lnSpc>
                <a:spcPct val="100000"/>
              </a:lnSpc>
              <a:spcBef>
                <a:spcPts val="1400"/>
              </a:spcBef>
            </a:pPr>
            <a:r>
              <a:rPr lang="en-US" sz="1600" dirty="0">
                <a:ea typeface="+mn-lt"/>
                <a:cs typeface="+mn-lt"/>
              </a:rPr>
              <a:t>List the names of the boosters which have success in drone ship and have payload mass greater than 4000 but less than 6000</a:t>
            </a:r>
            <a:endParaRPr lang="en-US" sz="1600" dirty="0">
              <a:solidFill>
                <a:srgbClr val="000000"/>
              </a:solidFill>
              <a:latin typeface="Calibri"/>
              <a:cs typeface="Calibri"/>
            </a:endParaRPr>
          </a:p>
          <a:p>
            <a:pPr lvl="1">
              <a:lnSpc>
                <a:spcPct val="100000"/>
              </a:lnSpc>
              <a:spcBef>
                <a:spcPts val="1400"/>
              </a:spcBef>
            </a:pPr>
            <a:r>
              <a:rPr lang="en-US" sz="1600" dirty="0">
                <a:ea typeface="+mn-lt"/>
                <a:cs typeface="+mn-lt"/>
              </a:rPr>
              <a:t>List the total number of successful and failure mission outcomes</a:t>
            </a:r>
            <a:endParaRPr lang="en-US" sz="1600" dirty="0">
              <a:solidFill>
                <a:srgbClr val="000000"/>
              </a:solidFill>
              <a:latin typeface="Calibri"/>
              <a:cs typeface="Calibri"/>
            </a:endParaRPr>
          </a:p>
          <a:p>
            <a:pPr lvl="1">
              <a:lnSpc>
                <a:spcPct val="100000"/>
              </a:lnSpc>
              <a:spcBef>
                <a:spcPts val="1400"/>
              </a:spcBef>
            </a:pPr>
            <a:r>
              <a:rPr lang="en-US" sz="1600" dirty="0">
                <a:ea typeface="+mn-lt"/>
                <a:cs typeface="+mn-lt"/>
              </a:rPr>
              <a:t>List the names of the </a:t>
            </a:r>
            <a:r>
              <a:rPr lang="en-US" sz="1600" dirty="0" err="1">
                <a:ea typeface="+mn-lt"/>
                <a:cs typeface="+mn-lt"/>
              </a:rPr>
              <a:t>booster_versions</a:t>
            </a:r>
            <a:r>
              <a:rPr lang="en-US" sz="1600" dirty="0">
                <a:ea typeface="+mn-lt"/>
                <a:cs typeface="+mn-lt"/>
              </a:rPr>
              <a:t> which have carried the maximum payload mass. Use a subquery</a:t>
            </a:r>
            <a:endParaRPr lang="en-US" sz="1600" dirty="0">
              <a:solidFill>
                <a:srgbClr val="000000"/>
              </a:solidFill>
              <a:latin typeface="Calibri"/>
              <a:cs typeface="Calibri"/>
            </a:endParaRPr>
          </a:p>
          <a:p>
            <a:pPr lvl="1">
              <a:lnSpc>
                <a:spcPct val="100000"/>
              </a:lnSpc>
              <a:spcBef>
                <a:spcPts val="1400"/>
              </a:spcBef>
            </a:pPr>
            <a:r>
              <a:rPr lang="en-US" sz="1600" dirty="0">
                <a:ea typeface="+mn-lt"/>
                <a:cs typeface="+mn-lt"/>
              </a:rPr>
              <a:t>List the records which will display the month names, failure </a:t>
            </a:r>
            <a:r>
              <a:rPr lang="en-US" sz="1600" dirty="0" err="1">
                <a:ea typeface="+mn-lt"/>
                <a:cs typeface="+mn-lt"/>
              </a:rPr>
              <a:t>landing_outcomes</a:t>
            </a:r>
            <a:r>
              <a:rPr lang="en-US" sz="1600" dirty="0">
                <a:ea typeface="+mn-lt"/>
                <a:cs typeface="+mn-lt"/>
              </a:rPr>
              <a:t> in drone ship ,booster versions, </a:t>
            </a:r>
            <a:r>
              <a:rPr lang="en-US" sz="1600" dirty="0" err="1">
                <a:ea typeface="+mn-lt"/>
                <a:cs typeface="+mn-lt"/>
              </a:rPr>
              <a:t>launch_site</a:t>
            </a:r>
            <a:r>
              <a:rPr lang="en-US" sz="1600" dirty="0">
                <a:ea typeface="+mn-lt"/>
                <a:cs typeface="+mn-lt"/>
              </a:rPr>
              <a:t> for the months in year 2015.</a:t>
            </a:r>
          </a:p>
          <a:p>
            <a:pPr lvl="1">
              <a:lnSpc>
                <a:spcPct val="100000"/>
              </a:lnSpc>
              <a:spcBef>
                <a:spcPts val="1400"/>
              </a:spcBef>
            </a:pPr>
            <a:r>
              <a:rPr lang="en-US" sz="1600" dirty="0">
                <a:ea typeface="+mn-lt"/>
                <a:cs typeface="+mn-lt"/>
              </a:rPr>
              <a:t>Rank the count of successful </a:t>
            </a:r>
            <a:r>
              <a:rPr lang="en-US" sz="1600" dirty="0" err="1">
                <a:ea typeface="+mn-lt"/>
                <a:cs typeface="+mn-lt"/>
              </a:rPr>
              <a:t>landing_outcomes</a:t>
            </a:r>
            <a:r>
              <a:rPr lang="en-US" sz="1600" dirty="0">
                <a:ea typeface="+mn-lt"/>
                <a:cs typeface="+mn-lt"/>
              </a:rPr>
              <a:t> between the date 04-06-2010 and 20-03-2017 in descending order.</a:t>
            </a:r>
            <a:endParaRPr lang="en-US" sz="1600" dirty="0">
              <a:solidFill>
                <a:srgbClr val="000000"/>
              </a:solidFill>
              <a:latin typeface="Calibri"/>
              <a:cs typeface="Calibri"/>
            </a:endParaRPr>
          </a:p>
          <a:p>
            <a:pPr>
              <a:lnSpc>
                <a:spcPct val="100000"/>
              </a:lnSpc>
              <a:spcBef>
                <a:spcPts val="1400"/>
              </a:spcBef>
            </a:pPr>
            <a:r>
              <a:rPr lang="en-US" sz="2200" dirty="0">
                <a:solidFill>
                  <a:schemeClr val="accent3">
                    <a:lumMod val="25000"/>
                  </a:schemeClr>
                </a:solidFill>
                <a:latin typeface="Abadi"/>
              </a:rPr>
              <a:t>GitHub URL: </a:t>
            </a:r>
            <a:r>
              <a:rPr lang="en-US" sz="2200" dirty="0">
                <a:ea typeface="+mn-lt"/>
                <a:cs typeface="+mn-lt"/>
                <a:hlinkClick r:id="rId3"/>
              </a:rPr>
              <a:t>https://github.com/shemsud1/Applied-Data-Science-Capstone/blob/main/jupyter-labs-eda-sql-coursera_sqllite.ipynb</a:t>
            </a:r>
          </a:p>
          <a:p>
            <a:pPr>
              <a:lnSpc>
                <a:spcPct val="100000"/>
              </a:lnSpc>
              <a:spcBef>
                <a:spcPts val="1400"/>
              </a:spcBef>
            </a:pPr>
            <a:endParaRPr lang="en-US" sz="2200" dirty="0">
              <a:cs typeface="Calibri"/>
            </a:endParaRPr>
          </a:p>
          <a:p>
            <a:endParaRPr lang="en-US"/>
          </a:p>
          <a:p>
            <a:endParaRPr lang="en-US"/>
          </a:p>
          <a:p>
            <a:endParaRPr lang="en-US">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10610"/>
            <a:ext cx="11108266" cy="4915782"/>
          </a:xfrm>
          <a:prstGeom prst="rect">
            <a:avLst/>
          </a:prstGeom>
        </p:spPr>
        <p:txBody>
          <a:bodyPr lIns="91440" tIns="45720" rIns="91440" bIns="45720" anchor="t">
            <a:normAutofit fontScale="92500"/>
          </a:bodyPr>
          <a:lstStyle/>
          <a:p>
            <a:pPr>
              <a:lnSpc>
                <a:spcPct val="100000"/>
              </a:lnSpc>
              <a:spcBef>
                <a:spcPts val="1400"/>
              </a:spcBef>
            </a:pPr>
            <a:r>
              <a:rPr lang="en-US" sz="2200" dirty="0">
                <a:ea typeface="+mn-lt"/>
                <a:cs typeface="+mn-lt"/>
              </a:rPr>
              <a:t>To visualize the launch data into an interactive map, 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ea typeface="+mn-lt"/>
                <a:cs typeface="+mn-lt"/>
              </a:rPr>
              <a:t>We assigned the feature launch outcomes (failure or success) to class 0 and 1.i.e., 0 for failure, and 1 for success.</a:t>
            </a:r>
            <a:endParaRPr lang="en-US" sz="2200" dirty="0">
              <a:solidFill>
                <a:srgbClr val="000000"/>
              </a:solidFill>
              <a:latin typeface="Calibri"/>
              <a:cs typeface="Calibri"/>
            </a:endParaRPr>
          </a:p>
          <a:p>
            <a:pPr>
              <a:lnSpc>
                <a:spcPct val="100000"/>
              </a:lnSpc>
              <a:spcBef>
                <a:spcPts val="1400"/>
              </a:spcBef>
            </a:pPr>
            <a:r>
              <a:rPr lang="en-US" sz="2200" dirty="0">
                <a:ea typeface="+mn-lt"/>
                <a:cs typeface="+mn-lt"/>
              </a:rPr>
              <a:t>Using the color-labeled marker clusters(</a:t>
            </a:r>
            <a:r>
              <a:rPr lang="en-US" sz="2200" dirty="0">
                <a:solidFill>
                  <a:srgbClr val="FF0000"/>
                </a:solidFill>
                <a:ea typeface="+mn-lt"/>
                <a:cs typeface="+mn-lt"/>
              </a:rPr>
              <a:t>Red</a:t>
            </a:r>
            <a:r>
              <a:rPr lang="en-US" sz="2200" dirty="0">
                <a:ea typeface="+mn-lt"/>
                <a:cs typeface="+mn-lt"/>
              </a:rPr>
              <a:t> for 0 &amp; </a:t>
            </a:r>
            <a:r>
              <a:rPr lang="en-US" sz="2200" dirty="0">
                <a:solidFill>
                  <a:srgbClr val="00B050"/>
                </a:solidFill>
                <a:ea typeface="+mn-lt"/>
                <a:cs typeface="+mn-lt"/>
              </a:rPr>
              <a:t>Green</a:t>
            </a:r>
            <a:r>
              <a:rPr lang="en-US" sz="2200" dirty="0">
                <a:ea typeface="+mn-lt"/>
                <a:cs typeface="+mn-lt"/>
              </a:rPr>
              <a:t> for 1, we identified which launch sites have relatively high success rate. </a:t>
            </a:r>
            <a:endParaRPr lang="en-US" sz="2200" dirty="0">
              <a:solidFill>
                <a:schemeClr val="accent3">
                  <a:lumMod val="25000"/>
                </a:schemeClr>
              </a:solidFill>
              <a:latin typeface="Abadi"/>
            </a:endParaRPr>
          </a:p>
          <a:p>
            <a:pPr>
              <a:lnSpc>
                <a:spcPct val="100000"/>
              </a:lnSpc>
              <a:spcBef>
                <a:spcPts val="1400"/>
              </a:spcBef>
            </a:pPr>
            <a:r>
              <a:rPr lang="en-US" sz="2200" dirty="0">
                <a:ea typeface="+mn-lt"/>
                <a:cs typeface="+mn-lt"/>
              </a:rPr>
              <a:t>We then calculated the distances between a launch site to its proximities. We answered some questions. For instance:</a:t>
            </a:r>
            <a:endParaRPr lang="en-US" sz="2200" dirty="0">
              <a:solidFill>
                <a:schemeClr val="accent3">
                  <a:lumMod val="25000"/>
                </a:schemeClr>
              </a:solidFill>
              <a:latin typeface="Abadi"/>
            </a:endParaRPr>
          </a:p>
          <a:p>
            <a:pPr lvl="1">
              <a:lnSpc>
                <a:spcPct val="100000"/>
              </a:lnSpc>
              <a:spcBef>
                <a:spcPts val="1400"/>
              </a:spcBef>
            </a:pPr>
            <a:r>
              <a:rPr lang="en-US" sz="1800" dirty="0">
                <a:ea typeface="+mn-lt"/>
                <a:cs typeface="+mn-lt"/>
              </a:rPr>
              <a:t>Are launch sites in close proximity to railways, highways and coastlines?</a:t>
            </a:r>
            <a:endParaRPr lang="en-US" sz="1800" dirty="0">
              <a:solidFill>
                <a:srgbClr val="000000"/>
              </a:solidFill>
              <a:latin typeface="Calibri"/>
              <a:cs typeface="Calibri"/>
            </a:endParaRPr>
          </a:p>
          <a:p>
            <a:pPr lvl="1">
              <a:lnSpc>
                <a:spcPct val="100000"/>
              </a:lnSpc>
              <a:spcBef>
                <a:spcPts val="1400"/>
              </a:spcBef>
            </a:pPr>
            <a:r>
              <a:rPr lang="en-US" sz="1800" dirty="0">
                <a:ea typeface="+mn-lt"/>
                <a:cs typeface="+mn-lt"/>
              </a:rPr>
              <a:t>Do launch sites keep certain distance away from cities?</a:t>
            </a:r>
            <a:endParaRPr lang="en-US" sz="1800" dirty="0">
              <a:solidFill>
                <a:srgbClr val="000000"/>
              </a:solidFill>
              <a:latin typeface="Calibri"/>
              <a:cs typeface="Calibri"/>
            </a:endParaRPr>
          </a:p>
          <a:p>
            <a:pPr>
              <a:lnSpc>
                <a:spcPct val="100000"/>
              </a:lnSpc>
              <a:spcBef>
                <a:spcPts val="1400"/>
              </a:spcBef>
            </a:pPr>
            <a:r>
              <a:rPr lang="en-US" sz="2200" dirty="0">
                <a:solidFill>
                  <a:schemeClr val="accent3">
                    <a:lumMod val="25000"/>
                  </a:schemeClr>
                </a:solidFill>
                <a:latin typeface="Abadi"/>
              </a:rPr>
              <a:t>GitHub URL: </a:t>
            </a:r>
            <a:r>
              <a:rPr lang="en-US" sz="2200" dirty="0">
                <a:ea typeface="+mn-lt"/>
                <a:cs typeface="+mn-lt"/>
                <a:hlinkClick r:id="rId3"/>
              </a:rPr>
              <a:t>https://github.com/shemsud1/Applied-Data-Science-Capstone/blob/main/lab_jupyter_launch_site_location.ipynb</a:t>
            </a:r>
          </a:p>
          <a:p>
            <a:pPr>
              <a:lnSpc>
                <a:spcPct val="100000"/>
              </a:lnSpc>
              <a:spcBef>
                <a:spcPts val="1400"/>
              </a:spcBef>
            </a:pPr>
            <a:endParaRPr lang="en-US" sz="2200" dirty="0">
              <a:cs typeface="Calibri"/>
            </a:endParaRPr>
          </a:p>
          <a:p>
            <a:endParaRPr lang="en-US"/>
          </a:p>
          <a:p>
            <a:endParaRPr lang="en-US">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5848"/>
            <a:ext cx="11269588" cy="4873448"/>
          </a:xfrm>
          <a:prstGeom prst="rect">
            <a:avLst/>
          </a:prstGeom>
        </p:spPr>
        <p:txBody>
          <a:bodyPr vert="horz" lIns="91440" tIns="45720" rIns="91440" bIns="45720" rtlCol="0" anchor="t">
            <a:normAutofit/>
          </a:bodyPr>
          <a:lstStyle/>
          <a:p>
            <a:r>
              <a:rPr lang="en-US" sz="2200" dirty="0">
                <a:ea typeface="+mn-lt"/>
                <a:cs typeface="+mn-lt"/>
              </a:rPr>
              <a:t>We built an interactive dashboard with </a:t>
            </a:r>
            <a:r>
              <a:rPr lang="en-US" sz="2200" dirty="0" err="1">
                <a:ea typeface="+mn-lt"/>
                <a:cs typeface="+mn-lt"/>
              </a:rPr>
              <a:t>Plotly</a:t>
            </a:r>
            <a:r>
              <a:rPr lang="en-US" sz="2200" dirty="0">
                <a:ea typeface="+mn-lt"/>
                <a:cs typeface="+mn-lt"/>
              </a:rPr>
              <a:t> dash which allows users to input data as needed.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ea typeface="+mn-lt"/>
                <a:cs typeface="+mn-lt"/>
              </a:rPr>
              <a:t>We Add a dropdown list to enable Launch Site selection</a:t>
            </a:r>
            <a:endParaRPr lang="en-US" sz="2200" dirty="0">
              <a:cs typeface="Calibri"/>
            </a:endParaRPr>
          </a:p>
          <a:p>
            <a:pPr>
              <a:lnSpc>
                <a:spcPct val="100000"/>
              </a:lnSpc>
              <a:spcBef>
                <a:spcPts val="1400"/>
              </a:spcBef>
            </a:pPr>
            <a:r>
              <a:rPr lang="en-US" sz="2200" dirty="0">
                <a:ea typeface="+mn-lt"/>
                <a:cs typeface="+mn-lt"/>
              </a:rPr>
              <a:t>We plotted pie charts to show the total successful launches count for all sites</a:t>
            </a:r>
            <a:endParaRPr lang="en-US" sz="2200" dirty="0">
              <a:solidFill>
                <a:srgbClr val="000000"/>
              </a:solidFill>
              <a:latin typeface="Calibri"/>
              <a:cs typeface="Calibri"/>
            </a:endParaRPr>
          </a:p>
          <a:p>
            <a:r>
              <a:rPr lang="en-US" sz="2200" dirty="0">
                <a:ea typeface="+mn-lt"/>
                <a:cs typeface="+mn-lt"/>
              </a:rPr>
              <a:t>We Add a slider to select payload range. We then plotted scatter graph showing the relationship with Outcome and Payload Mass (Kg) for the different booster version. </a:t>
            </a:r>
            <a:endParaRPr lang="en-US" dirty="0">
              <a:cs typeface="Calibri"/>
            </a:endParaRPr>
          </a:p>
          <a:p>
            <a:pPr>
              <a:lnSpc>
                <a:spcPct val="100000"/>
              </a:lnSpc>
              <a:spcBef>
                <a:spcPts val="1400"/>
              </a:spcBef>
            </a:pPr>
            <a:r>
              <a:rPr lang="en-US" sz="2200" dirty="0">
                <a:solidFill>
                  <a:schemeClr val="accent3">
                    <a:lumMod val="25000"/>
                  </a:schemeClr>
                </a:solidFill>
                <a:latin typeface="Abadi"/>
              </a:rPr>
              <a:t>GitHub URL:</a:t>
            </a:r>
          </a:p>
          <a:p>
            <a:pPr marL="0" indent="0">
              <a:lnSpc>
                <a:spcPct val="100000"/>
              </a:lnSpc>
              <a:spcBef>
                <a:spcPts val="1400"/>
              </a:spcBef>
              <a:buNone/>
            </a:pPr>
            <a:r>
              <a:rPr lang="en-US" sz="2200" dirty="0">
                <a:ea typeface="+mn-lt"/>
                <a:cs typeface="+mn-lt"/>
                <a:hlinkClick r:id="rId3"/>
              </a:rPr>
              <a:t>https://github.com/shemsud1/Applied-Data-Science-Capstone/blob/main/spacex_dash_app.py</a:t>
            </a:r>
            <a:endParaRPr lang="en-US" sz="2200" dirty="0">
              <a:solidFill>
                <a:srgbClr val="292929"/>
              </a:solidFill>
              <a:latin typeface="Abadi"/>
              <a:ea typeface="+mn-lt"/>
              <a:cs typeface="+mn-lt"/>
            </a:endParaRPr>
          </a:p>
          <a:p>
            <a:pPr>
              <a:lnSpc>
                <a:spcPct val="100000"/>
              </a:lnSpc>
              <a:spcBef>
                <a:spcPts val="1400"/>
              </a:spcBef>
            </a:pPr>
            <a:endParaRPr lang="en-US" sz="2200" dirty="0">
              <a:solidFill>
                <a:srgbClr val="000000"/>
              </a:solidFill>
              <a:latin typeface="Calibri"/>
              <a:cs typeface="Calibr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5848"/>
            <a:ext cx="9745589" cy="487344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We loaded the data using </a:t>
            </a:r>
            <a:r>
              <a:rPr lang="en-US" sz="2200" dirty="0" err="1">
                <a:ea typeface="+mn-lt"/>
                <a:cs typeface="+mn-lt"/>
              </a:rPr>
              <a:t>numpy</a:t>
            </a:r>
            <a:r>
              <a:rPr lang="en-US" sz="2200" dirty="0">
                <a:ea typeface="+mn-lt"/>
                <a:cs typeface="+mn-lt"/>
              </a:rPr>
              <a:t> and pandas, transformed the data, split our data into training and testing.</a:t>
            </a:r>
            <a:endParaRPr lang="en-US" sz="2200" dirty="0">
              <a:solidFill>
                <a:schemeClr val="accent3">
                  <a:lumMod val="25000"/>
                </a:schemeClr>
              </a:solidFill>
              <a:latin typeface="Abadi"/>
            </a:endParaRPr>
          </a:p>
          <a:p>
            <a:pPr>
              <a:lnSpc>
                <a:spcPct val="100000"/>
              </a:lnSpc>
              <a:spcBef>
                <a:spcPts val="1400"/>
              </a:spcBef>
            </a:pPr>
            <a:r>
              <a:rPr lang="en-US" sz="2200" dirty="0">
                <a:ea typeface="+mn-lt"/>
                <a:cs typeface="+mn-lt"/>
              </a:rPr>
              <a:t>We built different machine learning models and tune different hyperparameters using </a:t>
            </a:r>
            <a:r>
              <a:rPr lang="en-US" sz="2200" dirty="0" err="1">
                <a:ea typeface="+mn-lt"/>
                <a:cs typeface="+mn-lt"/>
              </a:rPr>
              <a:t>GridSearchCV</a:t>
            </a:r>
            <a:r>
              <a:rPr lang="en-US" sz="2200" dirty="0">
                <a:ea typeface="+mn-lt"/>
                <a:cs typeface="+mn-lt"/>
              </a:rPr>
              <a:t>.</a:t>
            </a:r>
            <a:endParaRPr lang="en-US" sz="2200" dirty="0">
              <a:solidFill>
                <a:schemeClr val="accent3">
                  <a:lumMod val="25000"/>
                </a:schemeClr>
              </a:solidFill>
              <a:latin typeface="Abadi"/>
            </a:endParaRPr>
          </a:p>
          <a:p>
            <a:pPr>
              <a:lnSpc>
                <a:spcPct val="100000"/>
              </a:lnSpc>
              <a:spcBef>
                <a:spcPts val="1400"/>
              </a:spcBef>
            </a:pPr>
            <a:r>
              <a:rPr lang="en-US" sz="2200" dirty="0">
                <a:ea typeface="+mn-lt"/>
                <a:cs typeface="+mn-lt"/>
              </a:rPr>
              <a:t>We used accuracy as the metric for our model, improved the model using feature engineering and algorithm tuning. We plotted the confusion matrix.</a:t>
            </a:r>
            <a:endParaRPr lang="en-US" sz="2200" dirty="0">
              <a:solidFill>
                <a:srgbClr val="000000"/>
              </a:solidFill>
              <a:latin typeface="Calibri"/>
              <a:cs typeface="Calibri"/>
            </a:endParaRPr>
          </a:p>
          <a:p>
            <a:pPr>
              <a:lnSpc>
                <a:spcPct val="100000"/>
              </a:lnSpc>
              <a:spcBef>
                <a:spcPts val="1400"/>
              </a:spcBef>
            </a:pPr>
            <a:r>
              <a:rPr lang="en-US" sz="2200" dirty="0">
                <a:ea typeface="+mn-lt"/>
                <a:cs typeface="+mn-lt"/>
              </a:rPr>
              <a:t>We found the best performing classification model. The model with the best accuracy score will be the best performing model.</a:t>
            </a:r>
            <a:endParaRPr lang="en-US" sz="2200" dirty="0">
              <a:solidFill>
                <a:srgbClr val="000000"/>
              </a:solidFill>
              <a:latin typeface="Calibri"/>
              <a:cs typeface="Calibri"/>
            </a:endParaRPr>
          </a:p>
          <a:p>
            <a:pPr>
              <a:lnSpc>
                <a:spcPct val="100000"/>
              </a:lnSpc>
              <a:spcBef>
                <a:spcPts val="1400"/>
              </a:spcBef>
            </a:pPr>
            <a:r>
              <a:rPr lang="en-US" sz="2200" dirty="0">
                <a:solidFill>
                  <a:schemeClr val="accent3">
                    <a:lumMod val="25000"/>
                  </a:schemeClr>
                </a:solidFill>
                <a:latin typeface="Abadi"/>
              </a:rPr>
              <a:t>GitHub URL:</a:t>
            </a:r>
          </a:p>
          <a:p>
            <a:pPr>
              <a:lnSpc>
                <a:spcPct val="100000"/>
              </a:lnSpc>
              <a:spcBef>
                <a:spcPts val="1400"/>
              </a:spcBef>
            </a:pPr>
            <a:r>
              <a:rPr lang="en-US" sz="2200" dirty="0">
                <a:ea typeface="+mn-lt"/>
                <a:cs typeface="+mn-lt"/>
                <a:hlinkClick r:id="rId3"/>
              </a:rPr>
              <a:t>https://github.com/shemsud1/Applied-Data-Science-Capstone/blob/main/SpaceX_Machine%20Learning%20Prediction_Part_5.ipynb</a:t>
            </a:r>
            <a:endParaRPr lang="en-US" sz="2200" dirty="0">
              <a:solidFill>
                <a:schemeClr val="accent3">
                  <a:lumMod val="25000"/>
                </a:schemeClr>
              </a:solidFill>
              <a:latin typeface="Abadi"/>
            </a:endParaRPr>
          </a:p>
          <a:p>
            <a:pPr>
              <a:lnSpc>
                <a:spcPct val="100000"/>
              </a:lnSpc>
              <a:spcBef>
                <a:spcPts val="1400"/>
              </a:spcBef>
            </a:pPr>
            <a:endParaRPr lang="en-US" sz="2200" dirty="0">
              <a:ea typeface="+mn-lt"/>
              <a:cs typeface="+mn-lt"/>
            </a:endParaRPr>
          </a:p>
          <a:p>
            <a:endParaRPr lang="en-US">
              <a:cs typeface="Calibri" panose="020F050202020403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40449"/>
            <a:ext cx="8352836" cy="354077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accent3">
                    <a:lumMod val="25000"/>
                  </a:schemeClr>
                </a:solidFill>
                <a:latin typeface="Abadi"/>
              </a:rPr>
              <a:t>The results will be categorized to 3 main results which is:</a:t>
            </a:r>
            <a:endParaRPr lang="en-US" sz="240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Exploratory data analysis results</a:t>
            </a:r>
            <a:endParaRPr lang="en-US">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Interactive analytics demo in screenshots</a:t>
            </a:r>
          </a:p>
          <a:p>
            <a:pPr>
              <a:lnSpc>
                <a:spcPct val="100000"/>
              </a:lnSpc>
              <a:spcBef>
                <a:spcPts val="1400"/>
              </a:spcBef>
            </a:pPr>
            <a:r>
              <a:rPr lang="en-US" sz="2200" dirty="0">
                <a:solidFill>
                  <a:schemeClr val="accent3">
                    <a:lumMod val="25000"/>
                  </a:schemeClr>
                </a:solidFill>
                <a:latin typeface="Abadi"/>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0000"/>
              </a:lnSpc>
              <a:spcAft>
                <a:spcPts val="600"/>
              </a:spcAft>
            </a:pPr>
            <a:r>
              <a:rPr lang="en-US" sz="3700" dirty="0">
                <a:solidFill>
                  <a:srgbClr val="0B49CB"/>
                </a:solidFill>
                <a:latin typeface="Abadi"/>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sz="half" idx="1"/>
          </p:nvPr>
        </p:nvSpPr>
        <p:spPr>
          <a:xfrm>
            <a:off x="502358" y="1373759"/>
            <a:ext cx="4149495" cy="4803204"/>
          </a:xfrm>
          <a:prstGeom prst="rect">
            <a:avLst/>
          </a:prstGeom>
        </p:spPr>
        <p:txBody>
          <a:bodyPr vert="horz" lIns="91440" tIns="45720" rIns="91440" bIns="45720" rtlCol="0" anchor="t">
            <a:normAutofit/>
          </a:bodyPr>
          <a:lstStyle/>
          <a:p>
            <a:r>
              <a:rPr lang="en-US" sz="2000" dirty="0">
                <a:ea typeface="+mn-lt"/>
                <a:cs typeface="+mn-lt"/>
              </a:rPr>
              <a:t>This scatter plot shows that the larger the flights amount of the launch site, the greater the success rate will be.</a:t>
            </a:r>
            <a:endParaRPr lang="en-US" sz="2000">
              <a:cs typeface="Calibri"/>
            </a:endParaRPr>
          </a:p>
          <a:p>
            <a:pPr marL="0" indent="0">
              <a:spcBef>
                <a:spcPts val="1400"/>
              </a:spcBef>
              <a:buNone/>
            </a:pPr>
            <a:endParaRPr lang="en-US" sz="2000" dirty="0">
              <a:cs typeface="Calibri"/>
            </a:endParaRPr>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descr="Chart, scatter chart&#10;&#10;Description automatically generated">
            <a:extLst>
              <a:ext uri="{FF2B5EF4-FFF2-40B4-BE49-F238E27FC236}">
                <a16:creationId xmlns:a16="http://schemas.microsoft.com/office/drawing/2014/main" id="{92D7D183-6D2A-B406-AAB3-184BEA9DDF30}"/>
              </a:ext>
            </a:extLst>
          </p:cNvPr>
          <p:cNvPicPr>
            <a:picLocks noGrp="1" noChangeAspect="1"/>
          </p:cNvPicPr>
          <p:nvPr>
            <p:ph sz="half" idx="2"/>
          </p:nvPr>
        </p:nvPicPr>
        <p:blipFill>
          <a:blip r:embed="rId2"/>
          <a:stretch>
            <a:fillRect/>
          </a:stretch>
        </p:blipFill>
        <p:spPr>
          <a:xfrm>
            <a:off x="4829655" y="1452253"/>
            <a:ext cx="7279327" cy="4500172"/>
          </a:xfrm>
          <a:prstGeom prst="rect">
            <a:avLst/>
          </a:prstGeom>
        </p:spPr>
      </p:pic>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0000"/>
              </a:lnSpc>
              <a:spcAft>
                <a:spcPts val="600"/>
              </a:spcAft>
            </a:pPr>
            <a:r>
              <a:rPr lang="en-US" sz="3700" dirty="0">
                <a:solidFill>
                  <a:srgbClr val="0B49CB"/>
                </a:solidFill>
                <a:latin typeface="Abadi"/>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sz="half" idx="1"/>
          </p:nvPr>
        </p:nvSpPr>
        <p:spPr>
          <a:xfrm>
            <a:off x="643469" y="1782981"/>
            <a:ext cx="4008384" cy="4566510"/>
          </a:xfrm>
          <a:prstGeom prst="rect">
            <a:avLst/>
          </a:prstGeom>
        </p:spPr>
        <p:txBody>
          <a:bodyPr vert="horz" lIns="91440" tIns="45720" rIns="91440" bIns="45720" rtlCol="0" anchor="t">
            <a:normAutofit lnSpcReduction="10000"/>
          </a:bodyPr>
          <a:lstStyle/>
          <a:p>
            <a:r>
              <a:rPr lang="en-US" sz="2000" dirty="0">
                <a:ea typeface="+mn-lt"/>
                <a:cs typeface="+mn-lt"/>
              </a:rPr>
              <a:t>This scatter plot shows, the greater the payload mass for the launch site CCAFS SLC 40, the higher the success rate for the rocket.</a:t>
            </a:r>
            <a:endParaRPr lang="en-US" sz="2000" dirty="0">
              <a:cs typeface="Calibri"/>
            </a:endParaRPr>
          </a:p>
          <a:p>
            <a:r>
              <a:rPr lang="en-US" sz="2000" dirty="0">
                <a:ea typeface="+mn-lt"/>
                <a:cs typeface="+mn-lt"/>
              </a:rPr>
              <a:t>The greater the payload mass (greater than 7000 Kg), the higher the success rate for the rocket. But there is no clear pattern to take a decision, if the launch site is dependent on Payload Mass for a success launch.</a:t>
            </a:r>
            <a:endParaRPr lang="en-US" dirty="0"/>
          </a:p>
          <a:p>
            <a:r>
              <a:rPr lang="en-US" sz="2000" dirty="0">
                <a:cs typeface="Calibri"/>
              </a:rPr>
              <a:t>For </a:t>
            </a:r>
            <a:r>
              <a:rPr lang="en-US" sz="2000" dirty="0">
                <a:ea typeface="+mn-lt"/>
                <a:cs typeface="+mn-lt"/>
              </a:rPr>
              <a:t>the VAFB-SLC launch site there are no rockets launched for heavy-payload mass(greater than 10000).</a:t>
            </a:r>
            <a:endParaRPr lang="en-US" sz="2000" dirty="0">
              <a:cs typeface="Calibri"/>
            </a:endParaRPr>
          </a:p>
          <a:p>
            <a:endParaRPr lang="en-US"/>
          </a:p>
          <a:p>
            <a:endParaRPr lang="en-US">
              <a:cs typeface="Calibri"/>
            </a:endParaRPr>
          </a:p>
          <a:p>
            <a:pPr>
              <a:spcBef>
                <a:spcPts val="1400"/>
              </a:spcBef>
            </a:pPr>
            <a:endParaRPr lang="en-US" sz="2000" dirty="0">
              <a:cs typeface="Calibri"/>
            </a:endParaRPr>
          </a:p>
          <a:p>
            <a:pPr>
              <a:spcBef>
                <a:spcPts val="1400"/>
              </a:spcBef>
            </a:pPr>
            <a:endParaRPr lang="en-US" sz="2000">
              <a:cs typeface="Calibri"/>
            </a:endParaRPr>
          </a:p>
          <a:p>
            <a:pPr marL="0" indent="0">
              <a:spcBef>
                <a:spcPts val="1400"/>
              </a:spcBef>
              <a:buNone/>
            </a:pPr>
            <a:endParaRPr lang="en-US" sz="2000" dirty="0">
              <a:cs typeface="Calibri"/>
            </a:endParaRPr>
          </a:p>
        </p:txBody>
      </p:sp>
      <p:grpSp>
        <p:nvGrpSpPr>
          <p:cNvPr id="21"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descr="Chart, scatter chart&#10;&#10;Description automatically generated">
            <a:extLst>
              <a:ext uri="{FF2B5EF4-FFF2-40B4-BE49-F238E27FC236}">
                <a16:creationId xmlns:a16="http://schemas.microsoft.com/office/drawing/2014/main" id="{01ACA247-7B4D-330D-740F-3FE4E756FE8B}"/>
              </a:ext>
            </a:extLst>
          </p:cNvPr>
          <p:cNvPicPr>
            <a:picLocks noGrp="1" noChangeAspect="1"/>
          </p:cNvPicPr>
          <p:nvPr>
            <p:ph sz="half" idx="2"/>
          </p:nvPr>
        </p:nvPicPr>
        <p:blipFill>
          <a:blip r:embed="rId2"/>
          <a:stretch>
            <a:fillRect/>
          </a:stretch>
        </p:blipFill>
        <p:spPr>
          <a:xfrm>
            <a:off x="4648340" y="1216909"/>
            <a:ext cx="7389022" cy="4401354"/>
          </a:xfrm>
          <a:prstGeom prst="rect">
            <a:avLst/>
          </a:prstGeom>
        </p:spPr>
      </p:pic>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sz="half" idx="1"/>
          </p:nvPr>
        </p:nvSpPr>
        <p:spPr>
          <a:xfrm>
            <a:off x="838200" y="1825625"/>
            <a:ext cx="4548996" cy="435133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From this bar</a:t>
            </a:r>
            <a:r>
              <a:rPr lang="en-US" sz="2200" dirty="0">
                <a:solidFill>
                  <a:schemeClr val="accent3">
                    <a:lumMod val="25000"/>
                  </a:schemeClr>
                </a:solidFill>
                <a:latin typeface="Abadi"/>
              </a:rPr>
              <a:t> chart , </a:t>
            </a:r>
            <a:r>
              <a:rPr lang="en-US" sz="2200" dirty="0">
                <a:ea typeface="+mn-lt"/>
                <a:cs typeface="+mn-lt"/>
              </a:rPr>
              <a:t> we can see that ES-L1, GEO, HEO, SSO, VLEO had the most success rate while SO orbit produced 0% rate of success.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7" descr="Chart, bar chart&#10;&#10;Description automatically generated">
            <a:extLst>
              <a:ext uri="{FF2B5EF4-FFF2-40B4-BE49-F238E27FC236}">
                <a16:creationId xmlns:a16="http://schemas.microsoft.com/office/drawing/2014/main" id="{5B61E138-E78F-3F99-FD82-8050CB8AFE25}"/>
              </a:ext>
            </a:extLst>
          </p:cNvPr>
          <p:cNvPicPr>
            <a:picLocks noGrp="1" noChangeAspect="1"/>
          </p:cNvPicPr>
          <p:nvPr>
            <p:ph sz="half" idx="2"/>
          </p:nvPr>
        </p:nvPicPr>
        <p:blipFill>
          <a:blip r:embed="rId3"/>
          <a:stretch>
            <a:fillRect/>
          </a:stretch>
        </p:blipFill>
        <p:spPr>
          <a:xfrm>
            <a:off x="5640239" y="1372782"/>
            <a:ext cx="6274278" cy="4796947"/>
          </a:xfr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30445" y="586822"/>
            <a:ext cx="4120968"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70000"/>
              </a:lnSpc>
              <a:spcAft>
                <a:spcPts val="600"/>
              </a:spcAft>
            </a:pPr>
            <a:r>
              <a:rPr lang="en-US" sz="3700" dirty="0">
                <a:solidFill>
                  <a:srgbClr val="0B49CB"/>
                </a:solidFill>
                <a:latin typeface="Abadi"/>
              </a:rPr>
              <a:t>Flight Number vs. Orbit Type</a:t>
            </a: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sz="half" idx="1"/>
          </p:nvPr>
        </p:nvSpPr>
        <p:spPr>
          <a:xfrm>
            <a:off x="5351164" y="1262557"/>
            <a:ext cx="6002636" cy="1157090"/>
          </a:xfrm>
          <a:prstGeom prst="rect">
            <a:avLst/>
          </a:prstGeom>
        </p:spPr>
        <p:txBody>
          <a:bodyPr vert="horz" lIns="91440" tIns="45720" rIns="91440" bIns="45720" rtlCol="0" anchor="ctr">
            <a:noAutofit/>
          </a:bodyPr>
          <a:lstStyle/>
          <a:p>
            <a:r>
              <a:rPr lang="en-US" sz="2000" dirty="0"/>
              <a:t>We observe that for the LEO orbit, the success is related to the number of flights (i.e. success increases with the number of flights)</a:t>
            </a:r>
            <a:endParaRPr lang="en-US" sz="2000" dirty="0">
              <a:cs typeface="Calibri"/>
            </a:endParaRPr>
          </a:p>
          <a:p>
            <a:r>
              <a:rPr lang="en-US" sz="2000" dirty="0"/>
              <a:t>On the other hand, it seems there is  no relationship between flight number and  the GTO orbit.</a:t>
            </a:r>
            <a:endParaRPr lang="en-US" sz="2000" dirty="0">
              <a:cs typeface="Calibri"/>
            </a:endParaRPr>
          </a:p>
          <a:p>
            <a:pPr>
              <a:spcBef>
                <a:spcPts val="1400"/>
              </a:spcBef>
            </a:pPr>
            <a:endParaRPr lang="en-US" sz="1800"/>
          </a:p>
          <a:p>
            <a:pPr>
              <a:spcBef>
                <a:spcPts val="1400"/>
              </a:spcBef>
            </a:pPr>
            <a:endParaRPr lang="en-US" sz="1800"/>
          </a:p>
          <a:p>
            <a:pPr marL="0">
              <a:spcBef>
                <a:spcPts val="1400"/>
              </a:spcBef>
            </a:pPr>
            <a:endParaRPr lang="en-US" sz="1800"/>
          </a:p>
        </p:txBody>
      </p:sp>
      <p:pic>
        <p:nvPicPr>
          <p:cNvPr id="7" name="Picture 7" descr="Chart, scatter chart&#10;&#10;Description automatically generated">
            <a:extLst>
              <a:ext uri="{FF2B5EF4-FFF2-40B4-BE49-F238E27FC236}">
                <a16:creationId xmlns:a16="http://schemas.microsoft.com/office/drawing/2014/main" id="{3D5D81AC-611F-B4CA-E75E-38B4C380CDC0}"/>
              </a:ext>
            </a:extLst>
          </p:cNvPr>
          <p:cNvPicPr>
            <a:picLocks noGrp="1" noChangeAspect="1"/>
          </p:cNvPicPr>
          <p:nvPr>
            <p:ph sz="half" idx="2"/>
          </p:nvPr>
        </p:nvPicPr>
        <p:blipFill>
          <a:blip r:embed="rId2"/>
          <a:stretch>
            <a:fillRect/>
          </a:stretch>
        </p:blipFill>
        <p:spPr>
          <a:xfrm>
            <a:off x="212728" y="3430549"/>
            <a:ext cx="11668030" cy="255095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01690" y="586822"/>
            <a:ext cx="3905308"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70000"/>
              </a:lnSpc>
              <a:spcAft>
                <a:spcPts val="600"/>
              </a:spcAft>
            </a:pPr>
            <a:r>
              <a:rPr lang="en-US" sz="3700" dirty="0">
                <a:solidFill>
                  <a:srgbClr val="0B49CB"/>
                </a:solidFill>
                <a:latin typeface="Abadi"/>
              </a:rPr>
              <a:t>Payload vs. Orbit Type</a:t>
            </a: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sz="half" idx="1"/>
          </p:nvPr>
        </p:nvSpPr>
        <p:spPr>
          <a:xfrm>
            <a:off x="4991730" y="428672"/>
            <a:ext cx="6635239" cy="1919088"/>
          </a:xfrm>
          <a:prstGeom prst="rect">
            <a:avLst/>
          </a:prstGeom>
        </p:spPr>
        <p:txBody>
          <a:bodyPr vert="horz" lIns="91440" tIns="45720" rIns="91440" bIns="45720" rtlCol="0" anchor="ctr">
            <a:normAutofit lnSpcReduction="10000"/>
          </a:bodyPr>
          <a:lstStyle/>
          <a:p>
            <a:pPr>
              <a:spcBef>
                <a:spcPts val="1400"/>
              </a:spcBef>
            </a:pPr>
            <a:r>
              <a:rPr lang="en-US" sz="1700" dirty="0"/>
              <a:t>We can observe that with heavy payloads the successful landing or positive landing rate are more for Polar, LEO and ISS.</a:t>
            </a:r>
          </a:p>
          <a:p>
            <a:pPr>
              <a:spcBef>
                <a:spcPts val="1400"/>
              </a:spcBef>
            </a:pPr>
            <a:r>
              <a:rPr lang="en-US" sz="1700" dirty="0">
                <a:ea typeface="+mn-lt"/>
                <a:cs typeface="+mn-lt"/>
              </a:rPr>
              <a:t>We can also observe that heavy payloads have a negative influence on MEO and VLEO orbits.</a:t>
            </a:r>
            <a:endParaRPr lang="en-US" sz="1700" dirty="0"/>
          </a:p>
          <a:p>
            <a:pPr>
              <a:spcBef>
                <a:spcPts val="1400"/>
              </a:spcBef>
            </a:pPr>
            <a:r>
              <a:rPr lang="en-US" sz="1700" dirty="0"/>
              <a:t>However for GTO we cannot distinguish this well as both positive landing rate and negative landing(unsuccessful mission) are both there here.</a:t>
            </a:r>
            <a:endParaRPr lang="en-US" sz="1700" dirty="0">
              <a:cs typeface="Calibri" panose="020F0502020204030204"/>
            </a:endParaRPr>
          </a:p>
        </p:txBody>
      </p:sp>
      <p:pic>
        <p:nvPicPr>
          <p:cNvPr id="7" name="Picture 7" descr="Chart, scatter chart&#10;&#10;Description automatically generated">
            <a:extLst>
              <a:ext uri="{FF2B5EF4-FFF2-40B4-BE49-F238E27FC236}">
                <a16:creationId xmlns:a16="http://schemas.microsoft.com/office/drawing/2014/main" id="{F0ACD31B-53BB-2E0C-547B-C6DEF6FB33CB}"/>
              </a:ext>
            </a:extLst>
          </p:cNvPr>
          <p:cNvPicPr>
            <a:picLocks noGrp="1" noChangeAspect="1"/>
          </p:cNvPicPr>
          <p:nvPr>
            <p:ph sz="half" idx="2"/>
          </p:nvPr>
        </p:nvPicPr>
        <p:blipFill>
          <a:blip r:embed="rId2"/>
          <a:stretch>
            <a:fillRect/>
          </a:stretch>
        </p:blipFill>
        <p:spPr>
          <a:xfrm>
            <a:off x="385256" y="3359506"/>
            <a:ext cx="11337352" cy="249175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sz="half" idx="1"/>
          </p:nvPr>
        </p:nvSpPr>
        <p:spPr>
          <a:xfrm>
            <a:off x="838200" y="1494946"/>
            <a:ext cx="5181600" cy="4682017"/>
          </a:xfrm>
          <a:prstGeom prst="rect">
            <a:avLst/>
          </a:prstGeom>
        </p:spPr>
        <p:txBody>
          <a:bodyPr lIns="91440" tIns="45720" rIns="91440" bIns="45720" anchor="t">
            <a:normAutofit/>
          </a:bodyPr>
          <a:lstStyle/>
          <a:p>
            <a:pPr>
              <a:lnSpc>
                <a:spcPct val="100000"/>
              </a:lnSpc>
              <a:spcBef>
                <a:spcPts val="1400"/>
              </a:spcBef>
            </a:pPr>
            <a:r>
              <a:rPr lang="en-CA" sz="2200" dirty="0">
                <a:ea typeface="+mn-lt"/>
                <a:cs typeface="+mn-lt"/>
              </a:rPr>
              <a:t>We can observe that the success rate since 2013 kept increasing till 2020.</a:t>
            </a:r>
            <a:endParaRPr lang="en-CA" sz="2200" dirty="0">
              <a:solidFill>
                <a:schemeClr val="accent3">
                  <a:lumMod val="25000"/>
                </a:schemeClr>
              </a:solidFill>
              <a:latin typeface="Abadi"/>
            </a:endParaRPr>
          </a:p>
        </p:txBody>
      </p:sp>
      <p:pic>
        <p:nvPicPr>
          <p:cNvPr id="7" name="Picture 7" descr="Chart, line chart&#10;&#10;Description automatically generated">
            <a:extLst>
              <a:ext uri="{FF2B5EF4-FFF2-40B4-BE49-F238E27FC236}">
                <a16:creationId xmlns:a16="http://schemas.microsoft.com/office/drawing/2014/main" id="{033354D4-067F-1B95-75D2-70F29C8F2B1C}"/>
              </a:ext>
            </a:extLst>
          </p:cNvPr>
          <p:cNvPicPr>
            <a:picLocks noGrp="1" noChangeAspect="1"/>
          </p:cNvPicPr>
          <p:nvPr>
            <p:ph sz="half" idx="2"/>
          </p:nvPr>
        </p:nvPicPr>
        <p:blipFill>
          <a:blip r:embed="rId3"/>
          <a:stretch>
            <a:fillRect/>
          </a:stretch>
        </p:blipFill>
        <p:spPr>
          <a:xfrm>
            <a:off x="6172200" y="1445159"/>
            <a:ext cx="5842958" cy="4364648"/>
          </a:xfr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39C9FCC-EC36-96B2-588F-CADEB90B307F}"/>
              </a:ext>
            </a:extLst>
          </p:cNvPr>
          <p:cNvSpPr>
            <a:spLocks noGrp="1"/>
          </p:cNvSpPr>
          <p:nvPr>
            <p:ph sz="half" idx="1"/>
          </p:nvPr>
        </p:nvSpPr>
        <p:spPr>
          <a:xfrm>
            <a:off x="838200" y="1552456"/>
            <a:ext cx="4088921" cy="4624507"/>
          </a:xfrm>
        </p:spPr>
        <p:txBody>
          <a:bodyPr lIns="91440" tIns="45720" rIns="91440" bIns="45720" anchor="t"/>
          <a:lstStyle/>
          <a:p>
            <a:pPr marL="0" indent="0">
              <a:buNone/>
            </a:pPr>
            <a:r>
              <a:rPr lang="en-GB" dirty="0">
                <a:cs typeface="Calibri"/>
              </a:rPr>
              <a:t>Explanation:</a:t>
            </a:r>
            <a:endParaRPr lang="en-US" dirty="0"/>
          </a:p>
          <a:p>
            <a:r>
              <a:rPr lang="en-GB" sz="2400" dirty="0">
                <a:ea typeface="+mn-lt"/>
                <a:cs typeface="+mn-lt"/>
              </a:rPr>
              <a:t>We used the key word </a:t>
            </a:r>
            <a:r>
              <a:rPr lang="en-GB" sz="2400" b="1" dirty="0">
                <a:solidFill>
                  <a:srgbClr val="00B050"/>
                </a:solidFill>
                <a:ea typeface="+mn-lt"/>
                <a:cs typeface="+mn-lt"/>
              </a:rPr>
              <a:t>DISTINCT</a:t>
            </a:r>
            <a:r>
              <a:rPr lang="en-GB" sz="2400" dirty="0">
                <a:ea typeface="+mn-lt"/>
                <a:cs typeface="+mn-lt"/>
              </a:rPr>
              <a:t> to show only unique launch sites from the SpaceX data.</a:t>
            </a:r>
            <a:endParaRPr lang="en-GB" sz="2400">
              <a:cs typeface="Calibri"/>
            </a:endParaRPr>
          </a:p>
          <a:p>
            <a:endParaRPr lang="en-GB" dirty="0">
              <a:cs typeface="Calibri"/>
            </a:endParaRPr>
          </a:p>
        </p:txBody>
      </p:sp>
      <p:pic>
        <p:nvPicPr>
          <p:cNvPr id="9" name="Picture 9" descr="Graphical user interface, text, application, email&#10;&#10;Description automatically generated">
            <a:extLst>
              <a:ext uri="{FF2B5EF4-FFF2-40B4-BE49-F238E27FC236}">
                <a16:creationId xmlns:a16="http://schemas.microsoft.com/office/drawing/2014/main" id="{4DF242D2-BAF4-2B84-CA9C-687B8650C37B}"/>
              </a:ext>
            </a:extLst>
          </p:cNvPr>
          <p:cNvPicPr>
            <a:picLocks noGrp="1" noChangeAspect="1"/>
          </p:cNvPicPr>
          <p:nvPr>
            <p:ph sz="half" idx="2"/>
          </p:nvPr>
        </p:nvPicPr>
        <p:blipFill>
          <a:blip r:embed="rId3"/>
          <a:stretch>
            <a:fillRect/>
          </a:stretch>
        </p:blipFill>
        <p:spPr>
          <a:xfrm>
            <a:off x="4995414" y="1550494"/>
            <a:ext cx="7060719" cy="2457450"/>
          </a:xfr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23413" y="586822"/>
            <a:ext cx="4350473"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70000"/>
              </a:lnSpc>
              <a:spcAft>
                <a:spcPts val="600"/>
              </a:spcAft>
            </a:pPr>
            <a:r>
              <a:rPr lang="en-US" sz="3700" dirty="0">
                <a:solidFill>
                  <a:srgbClr val="0B49CB"/>
                </a:solidFill>
                <a:latin typeface="Abadi"/>
              </a:rPr>
              <a:t>Launch Site Names Begin with 'CCA'</a:t>
            </a: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5351164" y="445711"/>
            <a:ext cx="6270747" cy="1899919"/>
          </a:xfrm>
          <a:prstGeom prst="rect">
            <a:avLst/>
          </a:prstGeom>
        </p:spPr>
        <p:txBody>
          <a:bodyPr vert="horz" lIns="91440" tIns="45720" rIns="91440" bIns="45720" rtlCol="0" anchor="ctr">
            <a:normAutofit/>
          </a:bodyPr>
          <a:lstStyle/>
          <a:p>
            <a:pPr marL="0">
              <a:spcBef>
                <a:spcPts val="1400"/>
              </a:spcBef>
            </a:pPr>
            <a:r>
              <a:rPr lang="en-US" sz="1700" b="1" dirty="0"/>
              <a:t>Explanation:</a:t>
            </a:r>
            <a:endParaRPr lang="en-US" sz="1700" b="1" dirty="0">
              <a:cs typeface="Calibri"/>
            </a:endParaRPr>
          </a:p>
          <a:p>
            <a:r>
              <a:rPr lang="en-US" sz="2000" dirty="0"/>
              <a:t>We used the key word 'LIMIT 5' in the query to fetch 5 records from the table SPACEX and with condition LIKE keyword and wildcard 'CCA%'. The percentage at the end suggests that the </a:t>
            </a:r>
            <a:r>
              <a:rPr lang="en-US" sz="2000" dirty="0" err="1"/>
              <a:t>launch_site</a:t>
            </a:r>
            <a:r>
              <a:rPr lang="en-US" sz="2000" dirty="0"/>
              <a:t> name must start with CCA characters.</a:t>
            </a:r>
            <a:endParaRPr lang="en-US" sz="2000" dirty="0">
              <a:cs typeface="Calibri"/>
            </a:endParaRPr>
          </a:p>
        </p:txBody>
      </p:sp>
      <p:pic>
        <p:nvPicPr>
          <p:cNvPr id="7" name="Picture 7" descr="Graphical user interface, text, application, email&#10;&#10;Description automatically generated">
            <a:extLst>
              <a:ext uri="{FF2B5EF4-FFF2-40B4-BE49-F238E27FC236}">
                <a16:creationId xmlns:a16="http://schemas.microsoft.com/office/drawing/2014/main" id="{4D8F84FE-0748-7D23-65C2-E44BC424D4DA}"/>
              </a:ext>
            </a:extLst>
          </p:cNvPr>
          <p:cNvPicPr>
            <a:picLocks noGrp="1" noChangeAspect="1"/>
          </p:cNvPicPr>
          <p:nvPr>
            <p:ph sz="half" idx="2"/>
          </p:nvPr>
        </p:nvPicPr>
        <p:blipFill>
          <a:blip r:embed="rId2"/>
          <a:stretch>
            <a:fillRect/>
          </a:stretch>
        </p:blipFill>
        <p:spPr>
          <a:xfrm>
            <a:off x="549432" y="2734056"/>
            <a:ext cx="11237972" cy="34838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26</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22191" y="586822"/>
            <a:ext cx="4167029"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70000"/>
              </a:lnSpc>
              <a:spcAft>
                <a:spcPts val="600"/>
              </a:spcAft>
            </a:pPr>
            <a:r>
              <a:rPr lang="en-US" sz="3700" dirty="0">
                <a:solidFill>
                  <a:srgbClr val="0B49CB"/>
                </a:solidFill>
                <a:latin typeface="Abadi"/>
              </a:rPr>
              <a:t>Total Payload Mass</a:t>
            </a: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5351164" y="893273"/>
            <a:ext cx="6002636" cy="1972072"/>
          </a:xfrm>
          <a:prstGeom prst="rect">
            <a:avLst/>
          </a:prstGeom>
        </p:spPr>
        <p:txBody>
          <a:bodyPr vert="horz" lIns="91440" tIns="45720" rIns="91440" bIns="45720" rtlCol="0" anchor="ctr">
            <a:normAutofit/>
          </a:bodyPr>
          <a:lstStyle/>
          <a:p>
            <a:pPr>
              <a:spcBef>
                <a:spcPts val="1400"/>
              </a:spcBef>
            </a:pPr>
            <a:r>
              <a:rPr lang="en-US" sz="2000" b="1" dirty="0"/>
              <a:t>Explanation:</a:t>
            </a:r>
            <a:endParaRPr lang="en-US" sz="2000" b="1">
              <a:cs typeface="Calibri"/>
            </a:endParaRPr>
          </a:p>
          <a:p>
            <a:r>
              <a:rPr lang="en-US" sz="2000" dirty="0"/>
              <a:t>We calculated the total payload carried by boosters from NASA as 45596. Using the function SUM() to calculate the total in the column PAYLOAD_MASS__KG_ and the WHERE clause filters the data to fetch Customer's by name "NASA (CRS)".</a:t>
            </a:r>
            <a:endParaRPr lang="en-US" sz="2000" dirty="0">
              <a:cs typeface="Calibri"/>
            </a:endParaRPr>
          </a:p>
          <a:p>
            <a:pPr>
              <a:spcBef>
                <a:spcPts val="1400"/>
              </a:spcBef>
            </a:pPr>
            <a:endParaRPr lang="en-US" sz="1700"/>
          </a:p>
          <a:p>
            <a:pPr>
              <a:lnSpc>
                <a:spcPct val="100000"/>
              </a:lnSpc>
              <a:spcBef>
                <a:spcPts val="1400"/>
              </a:spcBef>
            </a:pPr>
            <a:endParaRPr lang="en-US" sz="2200" dirty="0">
              <a:solidFill>
                <a:schemeClr val="accent3">
                  <a:lumMod val="25000"/>
                </a:schemeClr>
              </a:solidFill>
              <a:latin typeface="Abadi"/>
            </a:endParaRPr>
          </a:p>
        </p:txBody>
      </p:sp>
      <p:pic>
        <p:nvPicPr>
          <p:cNvPr id="7" name="Picture 7" descr="Graphical user interface, text, application, email&#10;&#10;Description automatically generated">
            <a:extLst>
              <a:ext uri="{FF2B5EF4-FFF2-40B4-BE49-F238E27FC236}">
                <a16:creationId xmlns:a16="http://schemas.microsoft.com/office/drawing/2014/main" id="{BC5ECF19-C219-57B5-5572-1D88EE4855D2}"/>
              </a:ext>
            </a:extLst>
          </p:cNvPr>
          <p:cNvPicPr>
            <a:picLocks noGrp="1" noChangeAspect="1"/>
          </p:cNvPicPr>
          <p:nvPr>
            <p:ph sz="half" idx="2"/>
          </p:nvPr>
        </p:nvPicPr>
        <p:blipFill>
          <a:blip r:embed="rId2"/>
          <a:stretch>
            <a:fillRect/>
          </a:stretch>
        </p:blipFill>
        <p:spPr>
          <a:xfrm>
            <a:off x="557784" y="3192034"/>
            <a:ext cx="11164824" cy="256790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27</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87313" y="586822"/>
            <a:ext cx="4192854"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70000"/>
              </a:lnSpc>
              <a:spcAft>
                <a:spcPts val="600"/>
              </a:spcAft>
            </a:pPr>
            <a:r>
              <a:rPr lang="en-US" sz="3700" dirty="0">
                <a:solidFill>
                  <a:srgbClr val="0B49CB"/>
                </a:solidFill>
                <a:latin typeface="Abadi"/>
              </a:rPr>
              <a:t>Average Payload Mass by F9 v1.1</a:t>
            </a: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5063617" y="443049"/>
            <a:ext cx="6563352" cy="1962221"/>
          </a:xfrm>
          <a:prstGeom prst="rect">
            <a:avLst/>
          </a:prstGeom>
        </p:spPr>
        <p:txBody>
          <a:bodyPr vert="horz" lIns="91440" tIns="45720" rIns="91440" bIns="45720" rtlCol="0" anchor="ctr">
            <a:normAutofit/>
          </a:bodyPr>
          <a:lstStyle/>
          <a:p>
            <a:pPr>
              <a:spcBef>
                <a:spcPts val="1400"/>
              </a:spcBef>
            </a:pPr>
            <a:r>
              <a:rPr lang="en-US" sz="2000" b="1" dirty="0"/>
              <a:t>Explanation:</a:t>
            </a:r>
            <a:endParaRPr lang="en-US" sz="2000" b="1">
              <a:cs typeface="Calibri"/>
            </a:endParaRPr>
          </a:p>
          <a:p>
            <a:r>
              <a:rPr lang="en-US" sz="2000" dirty="0"/>
              <a:t>We calculated the average payload mass carried by booster version F9 v1.1 as 2928.4. Using the function AVG() to calculate the average in the column PAYLOAD_MASS__KG_ and the WHERE clause filters the dataset to only perform calculations on Booster version F9 v1.1.</a:t>
            </a:r>
            <a:endParaRPr lang="en-US" sz="2000" dirty="0">
              <a:cs typeface="Calibri"/>
            </a:endParaRPr>
          </a:p>
        </p:txBody>
      </p:sp>
      <p:pic>
        <p:nvPicPr>
          <p:cNvPr id="7" name="Picture 7" descr="Graphical user interface, text, application&#10;&#10;Description automatically generated">
            <a:extLst>
              <a:ext uri="{FF2B5EF4-FFF2-40B4-BE49-F238E27FC236}">
                <a16:creationId xmlns:a16="http://schemas.microsoft.com/office/drawing/2014/main" id="{992E1B9E-81AF-05E7-69CD-5168DE782964}"/>
              </a:ext>
            </a:extLst>
          </p:cNvPr>
          <p:cNvPicPr>
            <a:picLocks noGrp="1" noChangeAspect="1"/>
          </p:cNvPicPr>
          <p:nvPr>
            <p:ph sz="half" idx="2"/>
          </p:nvPr>
        </p:nvPicPr>
        <p:blipFill>
          <a:blip r:embed="rId2"/>
          <a:stretch>
            <a:fillRect/>
          </a:stretch>
        </p:blipFill>
        <p:spPr>
          <a:xfrm>
            <a:off x="342124" y="3331594"/>
            <a:ext cx="11725540" cy="22887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838200" y="1509324"/>
            <a:ext cx="3916393" cy="3646847"/>
          </a:xfrm>
          <a:prstGeom prst="rect">
            <a:avLst/>
          </a:prstGeom>
        </p:spPr>
        <p:txBody>
          <a:bodyPr lIns="91440" tIns="45720" rIns="91440" bIns="45720" anchor="t">
            <a:normAutofit/>
          </a:bodyPr>
          <a:lstStyle/>
          <a:p>
            <a:pPr>
              <a:lnSpc>
                <a:spcPct val="100000"/>
              </a:lnSpc>
              <a:spcBef>
                <a:spcPts val="1400"/>
              </a:spcBef>
            </a:pPr>
            <a:r>
              <a:rPr lang="en-US" sz="2200" b="1" dirty="0">
                <a:solidFill>
                  <a:schemeClr val="accent3">
                    <a:lumMod val="25000"/>
                  </a:schemeClr>
                </a:solidFill>
                <a:latin typeface="Abadi"/>
              </a:rPr>
              <a:t>Explanation:</a:t>
            </a:r>
          </a:p>
          <a:p>
            <a:r>
              <a:rPr lang="en-US" sz="2200" dirty="0">
                <a:ea typeface="+mn-lt"/>
                <a:cs typeface="+mn-lt"/>
              </a:rPr>
              <a:t>We used the min() function to find the result. We observed that the dates of the first successful landing outcome on ground pad was 5th January 2017</a:t>
            </a:r>
            <a:endParaRPr lang="en-US" dirty="0">
              <a:cs typeface="Calibri"/>
            </a:endParaRPr>
          </a:p>
        </p:txBody>
      </p:sp>
      <p:pic>
        <p:nvPicPr>
          <p:cNvPr id="7" name="Picture 7" descr="Graphical user interface, text, application, email&#10;&#10;Description automatically generated">
            <a:extLst>
              <a:ext uri="{FF2B5EF4-FFF2-40B4-BE49-F238E27FC236}">
                <a16:creationId xmlns:a16="http://schemas.microsoft.com/office/drawing/2014/main" id="{1140A6B3-193C-694B-8441-0B573AB35E11}"/>
              </a:ext>
            </a:extLst>
          </p:cNvPr>
          <p:cNvPicPr>
            <a:picLocks noGrp="1" noChangeAspect="1"/>
          </p:cNvPicPr>
          <p:nvPr>
            <p:ph sz="half" idx="2"/>
          </p:nvPr>
        </p:nvPicPr>
        <p:blipFill>
          <a:blip r:embed="rId3"/>
          <a:stretch>
            <a:fillRect/>
          </a:stretch>
        </p:blipFill>
        <p:spPr>
          <a:xfrm>
            <a:off x="4763219" y="1511556"/>
            <a:ext cx="7309448" cy="1687059"/>
          </a:xfr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26300" y="1405388"/>
            <a:ext cx="11494114" cy="5453756"/>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Summary of methodologies</a:t>
            </a:r>
          </a:p>
          <a:p>
            <a:pPr lvl="1">
              <a:lnSpc>
                <a:spcPct val="100000"/>
              </a:lnSpc>
              <a:spcBef>
                <a:spcPts val="1400"/>
              </a:spcBef>
            </a:pPr>
            <a:r>
              <a:rPr lang="en-US" sz="1900" dirty="0">
                <a:solidFill>
                  <a:schemeClr val="tx1"/>
                </a:solidFill>
                <a:latin typeface="+mn-lt"/>
                <a:ea typeface="+mn-lt"/>
                <a:cs typeface="+mn-lt"/>
              </a:rPr>
              <a:t>Collecting the Data with an API: Gathering SpaceX launch data by using the SpaceX REST API</a:t>
            </a:r>
          </a:p>
          <a:p>
            <a:pPr lvl="1">
              <a:lnSpc>
                <a:spcPct val="110000"/>
              </a:lnSpc>
              <a:spcBef>
                <a:spcPts val="1400"/>
              </a:spcBef>
            </a:pPr>
            <a:r>
              <a:rPr lang="en-US" sz="1900" dirty="0">
                <a:solidFill>
                  <a:schemeClr val="tx1"/>
                </a:solidFill>
                <a:latin typeface="+mn-lt"/>
                <a:ea typeface="+mn-lt"/>
                <a:cs typeface="+mn-lt"/>
              </a:rPr>
              <a:t>Data Collection with Web Scraping</a:t>
            </a:r>
          </a:p>
          <a:p>
            <a:pPr lvl="1">
              <a:lnSpc>
                <a:spcPct val="110000"/>
              </a:lnSpc>
              <a:spcBef>
                <a:spcPts val="1400"/>
              </a:spcBef>
            </a:pPr>
            <a:r>
              <a:rPr lang="en-US" sz="1900" dirty="0">
                <a:solidFill>
                  <a:schemeClr val="tx1"/>
                </a:solidFill>
                <a:latin typeface="+mn-lt"/>
                <a:ea typeface="+mn-lt"/>
                <a:cs typeface="+mn-lt"/>
              </a:rPr>
              <a:t>Data Wrangling</a:t>
            </a:r>
          </a:p>
          <a:p>
            <a:pPr lvl="1">
              <a:lnSpc>
                <a:spcPct val="110000"/>
              </a:lnSpc>
              <a:spcBef>
                <a:spcPts val="1400"/>
              </a:spcBef>
            </a:pPr>
            <a:r>
              <a:rPr lang="en-US" sz="1900" dirty="0">
                <a:solidFill>
                  <a:schemeClr val="tx1"/>
                </a:solidFill>
                <a:latin typeface="+mn-lt"/>
                <a:ea typeface="+mn-lt"/>
                <a:cs typeface="+mn-lt"/>
              </a:rPr>
              <a:t>Exploratory Analysis Using SQL and Data visualization</a:t>
            </a:r>
          </a:p>
          <a:p>
            <a:pPr lvl="1">
              <a:lnSpc>
                <a:spcPct val="110000"/>
              </a:lnSpc>
              <a:spcBef>
                <a:spcPts val="1400"/>
              </a:spcBef>
            </a:pPr>
            <a:r>
              <a:rPr lang="en-US" sz="1900" dirty="0">
                <a:solidFill>
                  <a:schemeClr val="tx1"/>
                </a:solidFill>
                <a:latin typeface="+mn-lt"/>
                <a:ea typeface="+mn-lt"/>
                <a:cs typeface="+mn-lt"/>
              </a:rPr>
              <a:t>Interactive Visual Analytics/Map with Folium</a:t>
            </a:r>
          </a:p>
          <a:p>
            <a:pPr lvl="1">
              <a:lnSpc>
                <a:spcPct val="110000"/>
              </a:lnSpc>
              <a:spcBef>
                <a:spcPts val="1400"/>
              </a:spcBef>
            </a:pPr>
            <a:r>
              <a:rPr lang="en-US" sz="1900" dirty="0">
                <a:solidFill>
                  <a:schemeClr val="tx1"/>
                </a:solidFill>
                <a:latin typeface="+mn-lt"/>
                <a:ea typeface="+mn-lt"/>
                <a:cs typeface="+mn-lt"/>
              </a:rPr>
              <a:t>Interactive Dashboard Using </a:t>
            </a:r>
            <a:r>
              <a:rPr lang="en-US" sz="1900" dirty="0" err="1">
                <a:solidFill>
                  <a:schemeClr val="tx1"/>
                </a:solidFill>
                <a:latin typeface="+mn-lt"/>
                <a:ea typeface="+mn-lt"/>
                <a:cs typeface="+mn-lt"/>
              </a:rPr>
              <a:t>Plotly</a:t>
            </a:r>
            <a:r>
              <a:rPr lang="en-US" sz="1900" dirty="0">
                <a:solidFill>
                  <a:schemeClr val="tx1"/>
                </a:solidFill>
                <a:latin typeface="+mn-lt"/>
                <a:ea typeface="+mn-lt"/>
                <a:cs typeface="+mn-lt"/>
              </a:rPr>
              <a:t> Dash</a:t>
            </a:r>
          </a:p>
          <a:p>
            <a:pPr lvl="1">
              <a:lnSpc>
                <a:spcPct val="110000"/>
              </a:lnSpc>
              <a:spcBef>
                <a:spcPts val="1400"/>
              </a:spcBef>
            </a:pPr>
            <a:r>
              <a:rPr lang="en-US" sz="1900" dirty="0">
                <a:solidFill>
                  <a:schemeClr val="tx1"/>
                </a:solidFill>
                <a:latin typeface="+mn-lt"/>
                <a:ea typeface="+mn-lt"/>
                <a:cs typeface="+mn-lt"/>
              </a:rPr>
              <a:t>Predictive Analysis (For each classification model)</a:t>
            </a:r>
          </a:p>
          <a:p>
            <a:pPr>
              <a:lnSpc>
                <a:spcPct val="100000"/>
              </a:lnSpc>
              <a:spcBef>
                <a:spcPts val="1400"/>
              </a:spcBef>
            </a:pPr>
            <a:r>
              <a:rPr lang="en-US" sz="2200" dirty="0">
                <a:solidFill>
                  <a:schemeClr val="accent3">
                    <a:lumMod val="25000"/>
                  </a:schemeClr>
                </a:solidFill>
                <a:latin typeface="Abadi"/>
              </a:rPr>
              <a:t>Summary of all results</a:t>
            </a:r>
          </a:p>
          <a:p>
            <a:pPr lvl="1">
              <a:lnSpc>
                <a:spcPct val="120000"/>
              </a:lnSpc>
              <a:spcBef>
                <a:spcPts val="1400"/>
              </a:spcBef>
            </a:pPr>
            <a:r>
              <a:rPr lang="en-US" sz="1900" dirty="0">
                <a:solidFill>
                  <a:schemeClr val="tx1"/>
                </a:solidFill>
                <a:latin typeface="+mn-lt"/>
                <a:ea typeface="+mn-lt"/>
                <a:cs typeface="+mn-lt"/>
              </a:rPr>
              <a:t>Exploratory Data Analysis(EDA) result</a:t>
            </a:r>
          </a:p>
          <a:p>
            <a:pPr lvl="1">
              <a:lnSpc>
                <a:spcPct val="120000"/>
              </a:lnSpc>
              <a:spcBef>
                <a:spcPts val="1400"/>
              </a:spcBef>
            </a:pPr>
            <a:r>
              <a:rPr lang="en-US" sz="1900" dirty="0">
                <a:solidFill>
                  <a:schemeClr val="tx1"/>
                </a:solidFill>
                <a:latin typeface="+mn-lt"/>
                <a:ea typeface="+mn-lt"/>
                <a:cs typeface="+mn-lt"/>
              </a:rPr>
              <a:t>Predictive Analytics result from Machine Learning Lab</a:t>
            </a:r>
          </a:p>
          <a:p>
            <a:pPr lvl="1">
              <a:lnSpc>
                <a:spcPct val="120000"/>
              </a:lnSpc>
              <a:spcBef>
                <a:spcPts val="1400"/>
              </a:spcBef>
            </a:pPr>
            <a:r>
              <a:rPr lang="en-US" sz="1900" dirty="0">
                <a:solidFill>
                  <a:schemeClr val="tx1"/>
                </a:solidFill>
                <a:latin typeface="+mn-lt"/>
                <a:ea typeface="+mn-lt"/>
                <a:cs typeface="+mn-lt"/>
              </a:rPr>
              <a:t>Interactive analytics in screenshots</a:t>
            </a:r>
          </a:p>
          <a:p>
            <a:pPr lvl="1">
              <a:lnSpc>
                <a:spcPct val="100000"/>
              </a:lnSpc>
              <a:spcBef>
                <a:spcPts val="1400"/>
              </a:spcBef>
            </a:pPr>
            <a:endParaRPr lang="en-US" sz="1800" dirty="0">
              <a:latin typeface="IBM Plex Mono Tex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01E5D-BE70-3C10-E284-091A213867F5}"/>
              </a:ext>
            </a:extLst>
          </p:cNvPr>
          <p:cNvSpPr>
            <a:spLocks noGrp="1"/>
          </p:cNvSpPr>
          <p:nvPr>
            <p:ph type="title"/>
          </p:nvPr>
        </p:nvSpPr>
        <p:spPr>
          <a:xfrm>
            <a:off x="766314" y="1400295"/>
            <a:ext cx="10587486" cy="1311184"/>
          </a:xfrm>
        </p:spPr>
        <p:txBody>
          <a:bodyPr lIns="91440" tIns="45720" rIns="91440" bIns="45720" anchor="t"/>
          <a:lstStyle/>
          <a:p>
            <a:r>
              <a:rPr lang="en-GB" sz="2400" b="1" dirty="0">
                <a:cs typeface="Calibri Light"/>
              </a:rPr>
              <a:t>Explanation:</a:t>
            </a:r>
            <a:r>
              <a:rPr lang="en-GB" sz="2400" dirty="0">
                <a:cs typeface="Calibri Light"/>
              </a:rPr>
              <a:t> </a:t>
            </a:r>
            <a:r>
              <a:rPr lang="en-GB" sz="2000" dirty="0">
                <a:ea typeface="+mj-lt"/>
                <a:cs typeface="+mj-lt"/>
              </a:rPr>
              <a:t>We used the WHERE clause to filter for boosters which have successfully landed on drone ship and applied the AND condition to determine successful landing with payload mass greater than 4000 but less than 6000</a:t>
            </a:r>
            <a:endParaRPr lang="en-GB" sz="2000">
              <a:cs typeface="Calibri Light"/>
            </a:endParaRPr>
          </a:p>
          <a:p>
            <a:endParaRPr lang="en-GB" dirty="0">
              <a:cs typeface="Calibri Light"/>
            </a:endParaRPr>
          </a:p>
        </p:txBody>
      </p:sp>
      <p:pic>
        <p:nvPicPr>
          <p:cNvPr id="3" name="Picture 5" descr="Graphical user interface, text, application, email&#10;&#10;Description automatically generated">
            <a:extLst>
              <a:ext uri="{FF2B5EF4-FFF2-40B4-BE49-F238E27FC236}">
                <a16:creationId xmlns:a16="http://schemas.microsoft.com/office/drawing/2014/main" id="{46AB063C-01BF-3E7B-A8EC-E3B9426BAB14}"/>
              </a:ext>
            </a:extLst>
          </p:cNvPr>
          <p:cNvPicPr>
            <a:picLocks noGrp="1" noChangeAspect="1"/>
          </p:cNvPicPr>
          <p:nvPr>
            <p:ph idx="1"/>
          </p:nvPr>
        </p:nvPicPr>
        <p:blipFill>
          <a:blip r:embed="rId3"/>
          <a:stretch>
            <a:fillRect/>
          </a:stretch>
        </p:blipFill>
        <p:spPr>
          <a:xfrm>
            <a:off x="427096" y="2724944"/>
            <a:ext cx="10604559" cy="285462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516012" y="538650"/>
            <a:ext cx="1116471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C1A9-4A01-10B9-E8F8-0DA0662977CA}"/>
              </a:ext>
            </a:extLst>
          </p:cNvPr>
          <p:cNvSpPr>
            <a:spLocks noGrp="1"/>
          </p:cNvSpPr>
          <p:nvPr>
            <p:ph type="title"/>
          </p:nvPr>
        </p:nvSpPr>
        <p:spPr>
          <a:xfrm>
            <a:off x="1096992" y="1615955"/>
            <a:ext cx="10256808" cy="1009260"/>
          </a:xfrm>
        </p:spPr>
        <p:txBody>
          <a:bodyPr lIns="91440" tIns="45720" rIns="91440" bIns="45720" anchor="t"/>
          <a:lstStyle/>
          <a:p>
            <a:r>
              <a:rPr lang="en-GB" sz="2400" b="1" dirty="0">
                <a:ea typeface="+mj-lt"/>
                <a:cs typeface="+mj-lt"/>
              </a:rPr>
              <a:t>Explanation:</a:t>
            </a:r>
            <a:r>
              <a:rPr lang="en-GB" sz="2400" dirty="0">
                <a:ea typeface="+mj-lt"/>
                <a:cs typeface="+mj-lt"/>
              </a:rPr>
              <a:t> We used count() function on  </a:t>
            </a:r>
            <a:r>
              <a:rPr lang="en-GB" sz="2400" dirty="0" err="1">
                <a:ea typeface="+mj-lt"/>
                <a:cs typeface="+mj-lt"/>
              </a:rPr>
              <a:t>Mission_Outcome</a:t>
            </a:r>
            <a:r>
              <a:rPr lang="en-GB" sz="2400" dirty="0">
                <a:ea typeface="+mj-lt"/>
                <a:cs typeface="+mj-lt"/>
              </a:rPr>
              <a:t> column and group them on the same column to get a success or a failure total counter.</a:t>
            </a:r>
            <a:endParaRPr lang="en-GB" sz="2400" dirty="0">
              <a:cs typeface="Calibri Light"/>
            </a:endParaRPr>
          </a:p>
        </p:txBody>
      </p:sp>
      <p:pic>
        <p:nvPicPr>
          <p:cNvPr id="6" name="Picture 6" descr="Graphical user interface, text, application, Teams&#10;&#10;Description automatically generated">
            <a:extLst>
              <a:ext uri="{FF2B5EF4-FFF2-40B4-BE49-F238E27FC236}">
                <a16:creationId xmlns:a16="http://schemas.microsoft.com/office/drawing/2014/main" id="{F9C09058-27BD-03CC-6120-205D09D63F37}"/>
              </a:ext>
            </a:extLst>
          </p:cNvPr>
          <p:cNvPicPr>
            <a:picLocks noGrp="1" noChangeAspect="1"/>
          </p:cNvPicPr>
          <p:nvPr>
            <p:ph idx="1"/>
          </p:nvPr>
        </p:nvPicPr>
        <p:blipFill>
          <a:blip r:embed="rId3"/>
          <a:stretch>
            <a:fillRect/>
          </a:stretch>
        </p:blipFill>
        <p:spPr>
          <a:xfrm>
            <a:off x="500152" y="2930720"/>
            <a:ext cx="11335468" cy="278812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F51EC-453A-FB18-42D9-BB91AF8288C2}"/>
              </a:ext>
            </a:extLst>
          </p:cNvPr>
          <p:cNvSpPr>
            <a:spLocks noGrp="1"/>
          </p:cNvSpPr>
          <p:nvPr>
            <p:ph type="title"/>
          </p:nvPr>
        </p:nvSpPr>
        <p:spPr>
          <a:xfrm>
            <a:off x="636917" y="1314030"/>
            <a:ext cx="11421373" cy="1311185"/>
          </a:xfrm>
        </p:spPr>
        <p:txBody>
          <a:bodyPr lIns="91440" tIns="45720" rIns="91440" bIns="45720" anchor="t"/>
          <a:lstStyle/>
          <a:p>
            <a:r>
              <a:rPr lang="en-GB" sz="2000" b="1" dirty="0">
                <a:ea typeface="+mj-lt"/>
                <a:cs typeface="+mj-lt"/>
              </a:rPr>
              <a:t>Explanation</a:t>
            </a:r>
            <a:r>
              <a:rPr lang="en-GB" sz="2000" dirty="0">
                <a:ea typeface="+mj-lt"/>
                <a:cs typeface="+mj-lt"/>
              </a:rPr>
              <a:t>: We used the MAX() function to work out the</a:t>
            </a:r>
            <a:r>
              <a:rPr lang="en-GB" dirty="0">
                <a:ea typeface="+mj-lt"/>
                <a:cs typeface="+mj-lt"/>
              </a:rPr>
              <a:t> </a:t>
            </a:r>
            <a:r>
              <a:rPr lang="en-GB" sz="2000" dirty="0">
                <a:ea typeface="+mj-lt"/>
                <a:cs typeface="+mj-lt"/>
              </a:rPr>
              <a:t>maximum payload in</a:t>
            </a:r>
            <a:r>
              <a:rPr lang="en-GB" dirty="0">
                <a:ea typeface="+mj-lt"/>
                <a:cs typeface="+mj-lt"/>
              </a:rPr>
              <a:t> </a:t>
            </a:r>
            <a:r>
              <a:rPr lang="en-GB" sz="2000" dirty="0">
                <a:ea typeface="+mj-lt"/>
                <a:cs typeface="+mj-lt"/>
              </a:rPr>
              <a:t>the column PAYLOAD_MASS__KG_ in the sub query. The WHERE clause filters the Booster Version which had that maximum payload.</a:t>
            </a:r>
            <a:endParaRPr lang="en-GB" sz="2000" dirty="0">
              <a:cs typeface="Calibri Light"/>
            </a:endParaRPr>
          </a:p>
        </p:txBody>
      </p:sp>
      <p:pic>
        <p:nvPicPr>
          <p:cNvPr id="6" name="Picture 6" descr="Graphical user interface, text, application, email&#10;&#10;Description automatically generated">
            <a:extLst>
              <a:ext uri="{FF2B5EF4-FFF2-40B4-BE49-F238E27FC236}">
                <a16:creationId xmlns:a16="http://schemas.microsoft.com/office/drawing/2014/main" id="{D4C8A8BC-4AB5-A019-2B9B-03E2285389A0}"/>
              </a:ext>
            </a:extLst>
          </p:cNvPr>
          <p:cNvPicPr>
            <a:picLocks noGrp="1" noChangeAspect="1"/>
          </p:cNvPicPr>
          <p:nvPr>
            <p:ph idx="1"/>
          </p:nvPr>
        </p:nvPicPr>
        <p:blipFill>
          <a:blip r:embed="rId3"/>
          <a:stretch>
            <a:fillRect/>
          </a:stretch>
        </p:blipFill>
        <p:spPr>
          <a:xfrm>
            <a:off x="629900" y="2573247"/>
            <a:ext cx="11435405" cy="406379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16067" y="586822"/>
            <a:ext cx="4250364"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70000"/>
              </a:lnSpc>
              <a:spcAft>
                <a:spcPts val="600"/>
              </a:spcAft>
            </a:pPr>
            <a:r>
              <a:rPr lang="en-US" sz="3700" dirty="0">
                <a:solidFill>
                  <a:srgbClr val="0B49CB"/>
                </a:solidFill>
                <a:latin typeface="Abadi"/>
              </a:rPr>
              <a:t>2015 Launch Records</a:t>
            </a: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5149881" y="443049"/>
            <a:ext cx="6477087" cy="1947843"/>
          </a:xfrm>
          <a:prstGeom prst="rect">
            <a:avLst/>
          </a:prstGeom>
        </p:spPr>
        <p:txBody>
          <a:bodyPr vert="horz" lIns="91440" tIns="45720" rIns="91440" bIns="45720" rtlCol="0" anchor="ctr">
            <a:normAutofit/>
          </a:bodyPr>
          <a:lstStyle/>
          <a:p>
            <a:pPr marL="0" indent="0">
              <a:spcBef>
                <a:spcPts val="1400"/>
              </a:spcBef>
              <a:buNone/>
            </a:pPr>
            <a:r>
              <a:rPr lang="en-US" sz="1700" b="1" dirty="0"/>
              <a:t>Explanation:</a:t>
            </a:r>
            <a:endParaRPr lang="en-US" sz="1700" b="1" dirty="0">
              <a:cs typeface="Calibri"/>
            </a:endParaRPr>
          </a:p>
          <a:p>
            <a:r>
              <a:rPr lang="en-US" sz="2000" dirty="0"/>
              <a:t>We need to list the records which will display the name of the Month, failure </a:t>
            </a:r>
            <a:r>
              <a:rPr lang="en-US" sz="2000" dirty="0" err="1"/>
              <a:t>landing_outcomes</a:t>
            </a:r>
            <a:r>
              <a:rPr lang="en-US" sz="2000" dirty="0"/>
              <a:t> in drone ship, booster versions, </a:t>
            </a:r>
            <a:r>
              <a:rPr lang="en-US" sz="2000" dirty="0" err="1"/>
              <a:t>launch_site</a:t>
            </a:r>
            <a:r>
              <a:rPr lang="en-US" sz="2000" dirty="0"/>
              <a:t> for months in the year 2015. We also used </a:t>
            </a:r>
            <a:r>
              <a:rPr lang="en-US" sz="2000" dirty="0" err="1"/>
              <a:t>substr</a:t>
            </a:r>
            <a:r>
              <a:rPr lang="en-US" sz="2000" dirty="0"/>
              <a:t>() function to extract months and year from the Date column.</a:t>
            </a:r>
            <a:endParaRPr lang="en-US" sz="2000">
              <a:cs typeface="Calibri"/>
            </a:endParaRPr>
          </a:p>
        </p:txBody>
      </p:sp>
      <p:pic>
        <p:nvPicPr>
          <p:cNvPr id="7" name="Picture 7" descr="Graphical user interface, text, application, email&#10;&#10;Description automatically generated">
            <a:extLst>
              <a:ext uri="{FF2B5EF4-FFF2-40B4-BE49-F238E27FC236}">
                <a16:creationId xmlns:a16="http://schemas.microsoft.com/office/drawing/2014/main" id="{6877BA0A-B4E6-1625-7806-D7D85E20674F}"/>
              </a:ext>
            </a:extLst>
          </p:cNvPr>
          <p:cNvPicPr>
            <a:picLocks noGrp="1" noChangeAspect="1"/>
          </p:cNvPicPr>
          <p:nvPr>
            <p:ph sz="half" idx="2"/>
          </p:nvPr>
        </p:nvPicPr>
        <p:blipFill>
          <a:blip r:embed="rId2"/>
          <a:stretch>
            <a:fillRect/>
          </a:stretch>
        </p:blipFill>
        <p:spPr>
          <a:xfrm>
            <a:off x="557784" y="2980165"/>
            <a:ext cx="11481125" cy="306353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85EFA-BE6F-3930-DE64-6AEEADF30B9B}"/>
              </a:ext>
            </a:extLst>
          </p:cNvPr>
          <p:cNvSpPr>
            <a:spLocks noGrp="1"/>
          </p:cNvSpPr>
          <p:nvPr>
            <p:ph type="title"/>
          </p:nvPr>
        </p:nvSpPr>
        <p:spPr>
          <a:xfrm>
            <a:off x="367209" y="1374200"/>
            <a:ext cx="11662326" cy="1567316"/>
          </a:xfrm>
        </p:spPr>
        <p:txBody>
          <a:bodyPr lIns="91440" tIns="45720" rIns="91440" bIns="45720" anchor="t"/>
          <a:lstStyle/>
          <a:p>
            <a:r>
              <a:rPr lang="en-GB" sz="1800" dirty="0">
                <a:ea typeface="+mj-lt"/>
                <a:cs typeface="+mj-lt"/>
              </a:rPr>
              <a:t>We selected Landing outcomes and the COUNT of landing outcomes from the data and used the WHERE clause </a:t>
            </a:r>
            <a:endParaRPr lang="en-US" sz="1800" dirty="0">
              <a:cs typeface="Calibri Light"/>
            </a:endParaRPr>
          </a:p>
          <a:p>
            <a:r>
              <a:rPr lang="en-GB" sz="1800" dirty="0">
                <a:ea typeface="+mj-lt"/>
                <a:cs typeface="+mj-lt"/>
              </a:rPr>
              <a:t>and like '%</a:t>
            </a:r>
            <a:r>
              <a:rPr lang="en-GB" sz="1800" dirty="0" err="1">
                <a:ea typeface="+mj-lt"/>
                <a:cs typeface="+mj-lt"/>
              </a:rPr>
              <a:t>ucces</a:t>
            </a:r>
            <a:r>
              <a:rPr lang="en-GB" sz="1800" dirty="0">
                <a:ea typeface="+mj-lt"/>
                <a:cs typeface="+mj-lt"/>
              </a:rPr>
              <a:t>%' wildcard to filter for successful landing outcomes . </a:t>
            </a:r>
            <a:br>
              <a:rPr lang="en-GB" sz="1800" dirty="0">
                <a:ea typeface="+mj-lt"/>
                <a:cs typeface="+mj-lt"/>
              </a:rPr>
            </a:br>
            <a:r>
              <a:rPr lang="en-GB" sz="1800" dirty="0">
                <a:ea typeface="+mj-lt"/>
                <a:cs typeface="+mj-lt"/>
              </a:rPr>
              <a:t>We applied the GROUP BY clause to group the landing outcomes and the having clause</a:t>
            </a:r>
            <a:r>
              <a:rPr lang="en-GB" dirty="0">
                <a:ea typeface="+mj-lt"/>
                <a:cs typeface="+mj-lt"/>
              </a:rPr>
              <a:t> </a:t>
            </a:r>
            <a:r>
              <a:rPr lang="en-GB" sz="1800" dirty="0">
                <a:ea typeface="+mj-lt"/>
                <a:cs typeface="+mj-lt"/>
              </a:rPr>
              <a:t>to filter date between '04-06-2010' and '20-03-2017' . Finally, we applied the ORDER BY clause to order the grouped landing outcome in descending order.</a:t>
            </a:r>
            <a:endParaRPr lang="en-GB" sz="1800">
              <a:cs typeface="Calibri Light"/>
            </a:endParaRPr>
          </a:p>
          <a:p>
            <a:endParaRPr lang="en-GB" dirty="0">
              <a:cs typeface="Calibri Light"/>
            </a:endParaRPr>
          </a:p>
        </p:txBody>
      </p:sp>
      <p:pic>
        <p:nvPicPr>
          <p:cNvPr id="6" name="Picture 6" descr="Graphical user interface, text, application, email&#10;&#10;Description automatically generated">
            <a:extLst>
              <a:ext uri="{FF2B5EF4-FFF2-40B4-BE49-F238E27FC236}">
                <a16:creationId xmlns:a16="http://schemas.microsoft.com/office/drawing/2014/main" id="{D7563EEB-6993-A6A1-D0B0-775476D19A5B}"/>
              </a:ext>
            </a:extLst>
          </p:cNvPr>
          <p:cNvPicPr>
            <a:picLocks noGrp="1" noChangeAspect="1"/>
          </p:cNvPicPr>
          <p:nvPr>
            <p:ph idx="1"/>
          </p:nvPr>
        </p:nvPicPr>
        <p:blipFill>
          <a:blip r:embed="rId3"/>
          <a:stretch>
            <a:fillRect/>
          </a:stretch>
        </p:blipFill>
        <p:spPr>
          <a:xfrm>
            <a:off x="316467" y="2941782"/>
            <a:ext cx="11598201" cy="299444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51814"/>
            <a:ext cx="10374464" cy="5155670"/>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We can see that all the SpaceX launch sites are located inside the United States California and Florida Regions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a:cs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511219" y="236726"/>
            <a:ext cx="11507637" cy="994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markers on a global map</a:t>
            </a:r>
          </a:p>
          <a:p>
            <a:endParaRPr lang="en-US" dirty="0">
              <a:solidFill>
                <a:srgbClr val="0B49CB"/>
              </a:solidFill>
              <a:latin typeface="Abadi"/>
            </a:endParaRPr>
          </a:p>
        </p:txBody>
      </p:sp>
      <p:pic>
        <p:nvPicPr>
          <p:cNvPr id="4" name="Picture 5" descr="Map&#10;&#10;Description automatically generated">
            <a:extLst>
              <a:ext uri="{FF2B5EF4-FFF2-40B4-BE49-F238E27FC236}">
                <a16:creationId xmlns:a16="http://schemas.microsoft.com/office/drawing/2014/main" id="{F3F4AC0D-785B-83DB-D8E9-2D3C29FF9119}"/>
              </a:ext>
            </a:extLst>
          </p:cNvPr>
          <p:cNvPicPr>
            <a:picLocks noChangeAspect="1"/>
          </p:cNvPicPr>
          <p:nvPr/>
        </p:nvPicPr>
        <p:blipFill>
          <a:blip r:embed="rId3"/>
          <a:stretch>
            <a:fillRect/>
          </a:stretch>
        </p:blipFill>
        <p:spPr>
          <a:xfrm>
            <a:off x="1058174" y="2448198"/>
            <a:ext cx="9615576" cy="391692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66192"/>
            <a:ext cx="9745589" cy="4710771"/>
          </a:xfrm>
          <a:prstGeom prst="rect">
            <a:avLst/>
          </a:prstGeom>
        </p:spPr>
        <p:txBody>
          <a:bodyPr lIns="91440" tIns="45720" rIns="91440" bIns="45720" anchor="t">
            <a:normAutofit/>
          </a:bodyPr>
          <a:lstStyle/>
          <a:p>
            <a:pPr>
              <a:lnSpc>
                <a:spcPct val="100000"/>
              </a:lnSpc>
              <a:spcBef>
                <a:spcPts val="1400"/>
              </a:spcBef>
            </a:pPr>
            <a:r>
              <a:rPr lang="en-US" sz="2200" dirty="0">
                <a:solidFill>
                  <a:srgbClr val="00B050"/>
                </a:solidFill>
                <a:ea typeface="+mn-lt"/>
                <a:cs typeface="+mn-lt"/>
              </a:rPr>
              <a:t>Green</a:t>
            </a:r>
            <a:r>
              <a:rPr lang="en-US" sz="2200" dirty="0">
                <a:ea typeface="+mn-lt"/>
                <a:cs typeface="+mn-lt"/>
              </a:rPr>
              <a:t> Marker shows successful launches and </a:t>
            </a:r>
            <a:r>
              <a:rPr lang="en-US" sz="2200" dirty="0">
                <a:solidFill>
                  <a:srgbClr val="C00000"/>
                </a:solidFill>
                <a:ea typeface="+mn-lt"/>
                <a:cs typeface="+mn-lt"/>
              </a:rPr>
              <a:t>Red</a:t>
            </a:r>
            <a:r>
              <a:rPr lang="en-US" sz="2200" dirty="0">
                <a:ea typeface="+mn-lt"/>
                <a:cs typeface="+mn-lt"/>
              </a:rPr>
              <a:t> Marker shows failures launches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spcBef>
                <a:spcPts val="1400"/>
              </a:spcBef>
              <a:buNone/>
            </a:pPr>
            <a:endParaRPr lang="en-US">
              <a:solidFill>
                <a:schemeClr val="accent3">
                  <a:lumMod val="25000"/>
                </a:schemeClr>
              </a:solidFill>
              <a:cs typeface="Calibri" panose="020F0502020204030204"/>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164839"/>
            <a:ext cx="11033184" cy="106663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300" dirty="0">
                <a:solidFill>
                  <a:srgbClr val="0B49CB"/>
                </a:solidFill>
                <a:latin typeface="Abadi"/>
              </a:rPr>
              <a:t>Markers showing launch sites with color labels</a:t>
            </a:r>
          </a:p>
          <a:p>
            <a:endParaRPr lang="en-US" dirty="0">
              <a:solidFill>
                <a:srgbClr val="0B49CB"/>
              </a:solidFill>
              <a:latin typeface="Abadi"/>
            </a:endParaRPr>
          </a:p>
        </p:txBody>
      </p:sp>
      <p:pic>
        <p:nvPicPr>
          <p:cNvPr id="2" name="Picture 3" descr="Diagram&#10;&#10;Description automatically generated">
            <a:extLst>
              <a:ext uri="{FF2B5EF4-FFF2-40B4-BE49-F238E27FC236}">
                <a16:creationId xmlns:a16="http://schemas.microsoft.com/office/drawing/2014/main" id="{F55BBDA4-5A31-7783-D0E5-3F4503F4055B}"/>
              </a:ext>
            </a:extLst>
          </p:cNvPr>
          <p:cNvPicPr>
            <a:picLocks noChangeAspect="1"/>
          </p:cNvPicPr>
          <p:nvPr/>
        </p:nvPicPr>
        <p:blipFill>
          <a:blip r:embed="rId3"/>
          <a:stretch>
            <a:fillRect/>
          </a:stretch>
        </p:blipFill>
        <p:spPr>
          <a:xfrm>
            <a:off x="1863306" y="2082219"/>
            <a:ext cx="8364745" cy="410254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latin typeface="IBM Plex Mono SemiBold"/>
                <a:ea typeface="+mj-ea"/>
                <a:cs typeface="+mj-cs"/>
              </a:rPr>
              <a:t>Launch Sites Distance to Landmarks</a:t>
            </a:r>
            <a:endParaRPr lang="en-US" dirty="0">
              <a:ea typeface="+mj-ea"/>
              <a:cs typeface="+mj-cs"/>
            </a:endParaRPr>
          </a:p>
        </p:txBody>
      </p:sp>
      <p:sp>
        <p:nvSpPr>
          <p:cNvPr id="17" name="Rectangle 1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51164" y="529312"/>
            <a:ext cx="6002636" cy="2781731"/>
          </a:xfrm>
          <a:prstGeom prst="rect">
            <a:avLst/>
          </a:prstGeom>
        </p:spPr>
        <p:txBody>
          <a:bodyPr vert="horz" lIns="91440" tIns="45720" rIns="91440" bIns="45720" rtlCol="0" anchor="ctr">
            <a:normAutofit/>
          </a:bodyPr>
          <a:lstStyle/>
          <a:p>
            <a:pPr marL="0" indent="0">
              <a:spcBef>
                <a:spcPts val="1400"/>
              </a:spcBef>
              <a:buNone/>
            </a:pPr>
            <a:r>
              <a:rPr lang="en-US" sz="1800" dirty="0"/>
              <a:t>The distance calculated was as follows:</a:t>
            </a:r>
            <a:endParaRPr lang="en-US"/>
          </a:p>
          <a:p>
            <a:pPr>
              <a:spcBef>
                <a:spcPts val="1400"/>
              </a:spcBef>
            </a:pPr>
            <a:r>
              <a:rPr lang="en-US" sz="1800" dirty="0" err="1"/>
              <a:t>distance_highway</a:t>
            </a:r>
            <a:r>
              <a:rPr lang="en-US" sz="1800" dirty="0"/>
              <a:t> = 0.5834695366934144  km</a:t>
            </a:r>
          </a:p>
          <a:p>
            <a:pPr>
              <a:spcBef>
                <a:spcPts val="1400"/>
              </a:spcBef>
            </a:pPr>
            <a:r>
              <a:rPr lang="en-US" sz="1800" dirty="0" err="1"/>
              <a:t>distance_railroad</a:t>
            </a:r>
            <a:r>
              <a:rPr lang="en-US" sz="1800" dirty="0"/>
              <a:t> = 1.2845344718142522  km</a:t>
            </a:r>
            <a:endParaRPr lang="en-US" sz="1800" dirty="0">
              <a:cs typeface="Calibri"/>
            </a:endParaRPr>
          </a:p>
          <a:p>
            <a:pPr>
              <a:spcBef>
                <a:spcPts val="1400"/>
              </a:spcBef>
            </a:pPr>
            <a:r>
              <a:rPr lang="en-US" sz="1800" dirty="0" err="1"/>
              <a:t>distance_city</a:t>
            </a:r>
            <a:r>
              <a:rPr lang="en-US" sz="1800" dirty="0"/>
              <a:t> = 51.43416999517233  km</a:t>
            </a:r>
            <a:endParaRPr lang="en-US" sz="1800">
              <a:cs typeface="Calibri"/>
            </a:endParaRPr>
          </a:p>
          <a:p>
            <a:pPr>
              <a:spcBef>
                <a:spcPts val="1400"/>
              </a:spcBef>
            </a:pPr>
            <a:endParaRPr lang="en-US" sz="1800"/>
          </a:p>
          <a:p>
            <a:pPr marL="0">
              <a:spcBef>
                <a:spcPts val="1400"/>
              </a:spcBef>
            </a:pPr>
            <a:endParaRPr lang="en-US" sz="1800"/>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pic>
        <p:nvPicPr>
          <p:cNvPr id="2" name="Picture 3" descr="Map&#10;&#10;Description automatically generated">
            <a:extLst>
              <a:ext uri="{FF2B5EF4-FFF2-40B4-BE49-F238E27FC236}">
                <a16:creationId xmlns:a16="http://schemas.microsoft.com/office/drawing/2014/main" id="{CCA5B0BC-7ADF-74E0-D209-470DEFDD6A27}"/>
              </a:ext>
            </a:extLst>
          </p:cNvPr>
          <p:cNvPicPr>
            <a:picLocks noChangeAspect="1"/>
          </p:cNvPicPr>
          <p:nvPr/>
        </p:nvPicPr>
        <p:blipFill>
          <a:blip r:embed="rId2"/>
          <a:stretch>
            <a:fillRect/>
          </a:stretch>
        </p:blipFill>
        <p:spPr>
          <a:xfrm>
            <a:off x="1374198" y="2561528"/>
            <a:ext cx="9934561" cy="365639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31698" y="1307849"/>
            <a:ext cx="10952505" cy="5383865"/>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solidFill>
                  <a:schemeClr val="accent3">
                    <a:lumMod val="25000"/>
                  </a:schemeClr>
                </a:solidFill>
                <a:latin typeface="Abadi"/>
              </a:rPr>
              <a:t>Project background and context</a:t>
            </a:r>
            <a:endParaRPr lang="en-US" dirty="0">
              <a:solidFill>
                <a:schemeClr val="accent3">
                  <a:lumMod val="25000"/>
                </a:schemeClr>
              </a:solidFill>
            </a:endParaRPr>
          </a:p>
          <a:p>
            <a:pPr marL="457200" lvl="1" indent="0">
              <a:spcBef>
                <a:spcPts val="1400"/>
              </a:spcBef>
              <a:buNone/>
            </a:pPr>
            <a:r>
              <a:rPr lang="en-US" sz="2000" dirty="0">
                <a:solidFill>
                  <a:schemeClr val="tx1"/>
                </a:solidFill>
                <a:latin typeface="Calibri"/>
                <a:cs typeface="Calibri"/>
              </a:rPr>
              <a:t>The</a:t>
            </a:r>
            <a:r>
              <a:rPr lang="en-US" sz="2000" dirty="0">
                <a:solidFill>
                  <a:schemeClr val="tx1"/>
                </a:solidFill>
                <a:latin typeface="+mn-lt"/>
                <a:ea typeface="+mn-lt"/>
                <a:cs typeface="+mn-lt"/>
              </a:rPr>
              <a:t> commercial space age is here, companies are making space travel affordable for everyone. Virgin Galactic is providing suborbital spaceflights.  Rocket Lab is a small satellite provider. Blue Origin manufactures sub-orbital and orbital reusable rockets. Perhaps the most successful is SpaceX.  SpaceX advertises Falcon 9 rocket launches on its website with a cost of 62 million dollars; other providers cost upwards of 165 million dollars each, much of the savings is because SpaceX can reuse the first stage. Therefore, if we can determine if the first stage will land, we can determine the cost of a launch. Stage two, or the second stage, helps bring the payload to orbit, but most of the work is done by the first stage. The first stage does most of the work and is much larger than the second stage. This stage is quite large and expensive. Unlike other rocket providers, SpaceX's Falcon 9 Can recover the first stage. Sometimes the first stage does not land. Sometimes it will crash . Other times, Space X will sacrifice the first stage due to the mission parameters like payload, orbit, and customer. The goal of the project is to create a machine learning pipeline to predict if the first stage will land successfully.</a:t>
            </a:r>
            <a:endParaRPr lang="en-US" sz="2000" dirty="0">
              <a:solidFill>
                <a:schemeClr val="tx1"/>
              </a:solidFill>
              <a:latin typeface="Calibri"/>
              <a:cs typeface="Calibri"/>
            </a:endParaRPr>
          </a:p>
          <a:p>
            <a:pPr>
              <a:spcBef>
                <a:spcPts val="1400"/>
              </a:spcBef>
            </a:pPr>
            <a:r>
              <a:rPr lang="en-US" sz="2200" dirty="0">
                <a:solidFill>
                  <a:schemeClr val="accent3">
                    <a:lumMod val="25000"/>
                  </a:schemeClr>
                </a:solidFill>
                <a:latin typeface="Abadi"/>
              </a:rPr>
              <a:t>Problems you want to find answers</a:t>
            </a:r>
          </a:p>
          <a:p>
            <a:pPr lvl="1"/>
            <a:r>
              <a:rPr lang="en-US" sz="2100" dirty="0">
                <a:solidFill>
                  <a:schemeClr val="tx1"/>
                </a:solidFill>
                <a:latin typeface="+mn-lt"/>
                <a:ea typeface="+mn-lt"/>
                <a:cs typeface="+mn-lt"/>
              </a:rPr>
              <a:t>What factors determine if the rocket will land successfully?</a:t>
            </a:r>
            <a:endParaRPr lang="en-US" sz="2100">
              <a:solidFill>
                <a:schemeClr val="tx1"/>
              </a:solidFill>
              <a:latin typeface="+mn-lt"/>
              <a:ea typeface="+mn-lt"/>
              <a:cs typeface="+mn-lt"/>
            </a:endParaRPr>
          </a:p>
          <a:p>
            <a:pPr lvl="1"/>
            <a:r>
              <a:rPr lang="en-US" sz="2100" dirty="0">
                <a:solidFill>
                  <a:schemeClr val="tx1"/>
                </a:solidFill>
                <a:latin typeface="+mn-lt"/>
                <a:ea typeface="+mn-lt"/>
                <a:cs typeface="+mn-lt"/>
              </a:rPr>
              <a:t>The interaction amongst various features that determine the success rate of a successful landing.</a:t>
            </a:r>
            <a:endParaRPr lang="en-US" sz="2100">
              <a:solidFill>
                <a:schemeClr val="tx1"/>
              </a:solidFill>
              <a:latin typeface="+mn-lt"/>
              <a:ea typeface="+mn-lt"/>
              <a:cs typeface="+mn-lt"/>
            </a:endParaRPr>
          </a:p>
          <a:p>
            <a:pPr lvl="1"/>
            <a:r>
              <a:rPr lang="en-US" sz="2100" dirty="0">
                <a:solidFill>
                  <a:schemeClr val="tx1"/>
                </a:solidFill>
                <a:latin typeface="+mn-lt"/>
                <a:ea typeface="+mn-lt"/>
                <a:cs typeface="+mn-lt"/>
              </a:rPr>
              <a:t>What operating conditions needed to increase the probability of successful landing/the best result</a:t>
            </a:r>
            <a:endParaRPr lang="en-US" sz="2100">
              <a:solidFill>
                <a:schemeClr val="tx1"/>
              </a:solidFill>
              <a:latin typeface="+mn-lt"/>
              <a:ea typeface="+mn-lt"/>
              <a:cs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A1C735-37EB-365F-DD7E-304CD3CE23C1}"/>
              </a:ext>
            </a:extLst>
          </p:cNvPr>
          <p:cNvSpPr>
            <a:spLocks noGrp="1"/>
          </p:cNvSpPr>
          <p:nvPr>
            <p:ph type="title"/>
          </p:nvPr>
        </p:nvSpPr>
        <p:spPr>
          <a:xfrm>
            <a:off x="838200" y="1443426"/>
            <a:ext cx="10515600" cy="549185"/>
          </a:xfrm>
        </p:spPr>
        <p:txBody>
          <a:bodyPr lIns="91440" tIns="45720" rIns="91440" bIns="45720" anchor="t"/>
          <a:lstStyle/>
          <a:p>
            <a:r>
              <a:rPr lang="en-GB" sz="2400" dirty="0">
                <a:ea typeface="+mj-lt"/>
                <a:cs typeface="+mj-lt"/>
              </a:rPr>
              <a:t>We can see that KSC LC-39A had the most successful launches from all the sites.</a:t>
            </a:r>
            <a:endParaRPr lang="en-US" sz="2400">
              <a:cs typeface="Calibri Light"/>
            </a:endParaRPr>
          </a:p>
        </p:txBody>
      </p:sp>
      <p:pic>
        <p:nvPicPr>
          <p:cNvPr id="2" name="Picture 3" descr="Chart, pie chart&#10;&#10;Description automatically generated">
            <a:extLst>
              <a:ext uri="{FF2B5EF4-FFF2-40B4-BE49-F238E27FC236}">
                <a16:creationId xmlns:a16="http://schemas.microsoft.com/office/drawing/2014/main" id="{3D9F2201-6EBB-4270-5044-56B7BD7D4C64}"/>
              </a:ext>
            </a:extLst>
          </p:cNvPr>
          <p:cNvPicPr>
            <a:picLocks noGrp="1" noChangeAspect="1"/>
          </p:cNvPicPr>
          <p:nvPr>
            <p:ph idx="1"/>
          </p:nvPr>
        </p:nvPicPr>
        <p:blipFill>
          <a:blip r:embed="rId3"/>
          <a:stretch>
            <a:fillRect/>
          </a:stretch>
        </p:blipFill>
        <p:spPr>
          <a:xfrm>
            <a:off x="565030" y="2006692"/>
            <a:ext cx="11349486" cy="442052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IBM Plex Mono SemiBold"/>
              </a:rPr>
              <a:t>Launch success count for all sites</a:t>
            </a:r>
            <a:endParaRPr lang="en-US" dirty="0">
              <a:solidFill>
                <a:srgbClr val="0B49CB"/>
              </a:solidFill>
              <a:latin typeface="Abadi"/>
            </a:endParaRP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115453-117C-CDF3-FE2C-D64705758CC8}"/>
              </a:ext>
            </a:extLst>
          </p:cNvPr>
          <p:cNvSpPr>
            <a:spLocks noGrp="1"/>
          </p:cNvSpPr>
          <p:nvPr>
            <p:ph type="title"/>
          </p:nvPr>
        </p:nvSpPr>
        <p:spPr>
          <a:xfrm>
            <a:off x="838200" y="1544068"/>
            <a:ext cx="10515600" cy="779223"/>
          </a:xfrm>
        </p:spPr>
        <p:txBody>
          <a:bodyPr lIns="91440" tIns="45720" rIns="91440" bIns="45720" anchor="t"/>
          <a:lstStyle/>
          <a:p>
            <a:r>
              <a:rPr lang="en-GB" sz="2400" dirty="0">
                <a:ea typeface="+mj-lt"/>
                <a:cs typeface="+mj-lt"/>
              </a:rPr>
              <a:t>KSC LC-39A achieved a 76.9% success rate while getting a 23.1% failure rate.</a:t>
            </a:r>
            <a:endParaRPr lang="en-US" sz="240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1"/>
          </p:nvPr>
        </p:nvSpPr>
        <p:spPr>
          <a:xfrm>
            <a:off x="953219" y="1940644"/>
            <a:ext cx="10515600"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367446" y="179216"/>
            <a:ext cx="11694542" cy="103787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IBM Plex Mono SemiBold"/>
              </a:rPr>
              <a:t>Launch site with highest launch success ratio</a:t>
            </a:r>
          </a:p>
          <a:p>
            <a:endParaRPr lang="en-US" dirty="0">
              <a:solidFill>
                <a:srgbClr val="0B49CB"/>
              </a:solidFill>
              <a:latin typeface="Abadi"/>
            </a:endParaRPr>
          </a:p>
        </p:txBody>
      </p:sp>
      <p:pic>
        <p:nvPicPr>
          <p:cNvPr id="2" name="Picture 3" descr="Chart, pie chart&#10;&#10;Description automatically generated">
            <a:extLst>
              <a:ext uri="{FF2B5EF4-FFF2-40B4-BE49-F238E27FC236}">
                <a16:creationId xmlns:a16="http://schemas.microsoft.com/office/drawing/2014/main" id="{8BC3015A-18A5-5EAB-0242-4659F7427627}"/>
              </a:ext>
            </a:extLst>
          </p:cNvPr>
          <p:cNvPicPr>
            <a:picLocks noChangeAspect="1"/>
          </p:cNvPicPr>
          <p:nvPr/>
        </p:nvPicPr>
        <p:blipFill>
          <a:blip r:embed="rId3"/>
          <a:stretch>
            <a:fillRect/>
          </a:stretch>
        </p:blipFill>
        <p:spPr>
          <a:xfrm>
            <a:off x="454326" y="2112629"/>
            <a:ext cx="11326480" cy="422862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0A6B6-9641-0575-98E7-0F4277BCFB0B}"/>
              </a:ext>
            </a:extLst>
          </p:cNvPr>
          <p:cNvSpPr>
            <a:spLocks noGrp="1"/>
          </p:cNvSpPr>
          <p:nvPr>
            <p:ph type="title"/>
          </p:nvPr>
        </p:nvSpPr>
        <p:spPr>
          <a:xfrm>
            <a:off x="838200" y="1615955"/>
            <a:ext cx="10515600" cy="764845"/>
          </a:xfrm>
        </p:spPr>
        <p:txBody>
          <a:bodyPr lIns="91440" tIns="45720" rIns="91440" bIns="45720" anchor="t"/>
          <a:lstStyle/>
          <a:p>
            <a:r>
              <a:rPr lang="en-GB" sz="2400" dirty="0">
                <a:ea typeface="+mj-lt"/>
                <a:cs typeface="+mj-lt"/>
              </a:rPr>
              <a:t>We can see the success rates for low weighted payloads is higher than the heavy weighted payloads</a:t>
            </a:r>
            <a:endParaRPr lang="en-US" sz="2400" dirty="0">
              <a:cs typeface="Calibri Light"/>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624914"/>
            <a:ext cx="10515600" cy="4627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a:latin typeface="Calibri"/>
              </a:rPr>
              <a:t>Payload vs. Launch Outcome scatter plot for all sites, with different payload selected in the range slider</a:t>
            </a:r>
          </a:p>
        </p:txBody>
      </p:sp>
      <p:pic>
        <p:nvPicPr>
          <p:cNvPr id="8" name="Picture 8" descr="Chart, bubble chart&#10;&#10;Description automatically generated">
            <a:extLst>
              <a:ext uri="{FF2B5EF4-FFF2-40B4-BE49-F238E27FC236}">
                <a16:creationId xmlns:a16="http://schemas.microsoft.com/office/drawing/2014/main" id="{BBB36E4B-E8BE-E950-F3BF-CB1DF45E8EB3}"/>
              </a:ext>
            </a:extLst>
          </p:cNvPr>
          <p:cNvPicPr>
            <a:picLocks noGrp="1" noChangeAspect="1"/>
          </p:cNvPicPr>
          <p:nvPr>
            <p:ph idx="1"/>
          </p:nvPr>
        </p:nvPicPr>
        <p:blipFill>
          <a:blip r:embed="rId3"/>
          <a:stretch>
            <a:fillRect/>
          </a:stretch>
        </p:blipFill>
        <p:spPr>
          <a:xfrm>
            <a:off x="845390" y="2637152"/>
            <a:ext cx="10371825" cy="3102094"/>
          </a:xfr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20756"/>
            <a:ext cx="10473083" cy="4602342"/>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ea typeface="+mn-lt"/>
                <a:cs typeface="+mn-lt"/>
              </a:rPr>
              <a:t>As we can see below, it seems that ALL the algorithms have equal accuracy</a:t>
            </a:r>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2" descr="Text&#10;&#10;Description automatically generated">
            <a:extLst>
              <a:ext uri="{FF2B5EF4-FFF2-40B4-BE49-F238E27FC236}">
                <a16:creationId xmlns:a16="http://schemas.microsoft.com/office/drawing/2014/main" id="{8DD57F25-242C-6868-357F-6CCA2A37A58A}"/>
              </a:ext>
            </a:extLst>
          </p:cNvPr>
          <p:cNvPicPr>
            <a:picLocks noChangeAspect="1"/>
          </p:cNvPicPr>
          <p:nvPr/>
        </p:nvPicPr>
        <p:blipFill>
          <a:blip r:embed="rId3"/>
          <a:stretch>
            <a:fillRect/>
          </a:stretch>
        </p:blipFill>
        <p:spPr>
          <a:xfrm>
            <a:off x="813759" y="1952528"/>
            <a:ext cx="9701840" cy="418939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399848" y="1161288"/>
            <a:ext cx="3596295"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70000"/>
              </a:lnSpc>
              <a:spcAft>
                <a:spcPts val="600"/>
              </a:spcAft>
            </a:pPr>
            <a:r>
              <a:rPr lang="en-US" sz="3700" dirty="0">
                <a:solidFill>
                  <a:srgbClr val="0B49CB"/>
                </a:solidFill>
                <a:latin typeface="Abadi"/>
              </a:rPr>
              <a:t>Confusion Matrix</a:t>
            </a:r>
          </a:p>
        </p:txBody>
      </p:sp>
      <p:sp>
        <p:nvSpPr>
          <p:cNvPr id="20" name="Rectangle 19">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2000" dirty="0"/>
              <a:t>Examining the confusion matrix, we see that logistic regression can distinguish between the different classes. We see that the major problem is false positives.</a:t>
            </a:r>
            <a:endParaRPr lang="en-US" sz="2000">
              <a:cs typeface="Calibri"/>
            </a:endParaRPr>
          </a:p>
          <a:p>
            <a:pPr>
              <a:spcBef>
                <a:spcPts val="1400"/>
              </a:spcBef>
            </a:pPr>
            <a:endParaRPr lang="en-US" sz="1700"/>
          </a:p>
        </p:txBody>
      </p:sp>
      <p:pic>
        <p:nvPicPr>
          <p:cNvPr id="2" name="Picture 2" descr="Graphical user interface, application&#10;&#10;Description automatically generated">
            <a:extLst>
              <a:ext uri="{FF2B5EF4-FFF2-40B4-BE49-F238E27FC236}">
                <a16:creationId xmlns:a16="http://schemas.microsoft.com/office/drawing/2014/main" id="{4C28934F-0E9E-425A-5BB6-369FA34BEEF6}"/>
              </a:ext>
            </a:extLst>
          </p:cNvPr>
          <p:cNvPicPr>
            <a:picLocks noChangeAspect="1"/>
          </p:cNvPicPr>
          <p:nvPr/>
        </p:nvPicPr>
        <p:blipFill>
          <a:blip r:embed="rId2"/>
          <a:stretch>
            <a:fillRect/>
          </a:stretch>
        </p:blipFill>
        <p:spPr>
          <a:xfrm>
            <a:off x="4901184" y="1047936"/>
            <a:ext cx="6922008" cy="4862711"/>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45</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52943"/>
            <a:ext cx="9163579" cy="4873449"/>
          </a:xfrm>
          <a:prstGeom prst="rect">
            <a:avLst/>
          </a:prstGeom>
        </p:spPr>
        <p:txBody>
          <a:bodyPr lIns="91440" tIns="45720" rIns="91440" bIns="45720" anchor="t">
            <a:normAutofit/>
          </a:bodyPr>
          <a:lstStyle/>
          <a:p>
            <a:pPr marL="0" indent="0">
              <a:buNone/>
            </a:pPr>
            <a:r>
              <a:rPr lang="en-US" sz="2200" dirty="0">
                <a:ea typeface="+mn-lt"/>
                <a:cs typeface="+mn-lt"/>
              </a:rPr>
              <a:t>We can conclude that:</a:t>
            </a:r>
            <a:endParaRPr lang="en-US" sz="2200" dirty="0">
              <a:solidFill>
                <a:schemeClr val="accent3">
                  <a:lumMod val="25000"/>
                </a:schemeClr>
              </a:solidFill>
              <a:latin typeface="Abadi"/>
            </a:endParaRPr>
          </a:p>
          <a:p>
            <a:r>
              <a:rPr lang="en-US" sz="2200" dirty="0">
                <a:ea typeface="+mn-lt"/>
                <a:cs typeface="+mn-lt"/>
              </a:rPr>
              <a:t>Orbits ES-L1, GEO, HEO, SSO, VLEO had the most success rate while SO orbit produced 0% rate of success.</a:t>
            </a:r>
            <a:endParaRPr lang="en-US" dirty="0"/>
          </a:p>
          <a:p>
            <a:r>
              <a:rPr lang="en-US" sz="2200" dirty="0">
                <a:ea typeface="+mn-lt"/>
                <a:cs typeface="+mn-lt"/>
              </a:rPr>
              <a:t>The larger the flight amount at a launch site, the greater the success rate at a launch site.</a:t>
            </a:r>
            <a:endParaRPr lang="en-US" dirty="0"/>
          </a:p>
          <a:p>
            <a:r>
              <a:rPr lang="en-US" sz="2200" dirty="0">
                <a:ea typeface="+mn-lt"/>
                <a:cs typeface="+mn-lt"/>
              </a:rPr>
              <a:t>Launch success rate started to increase in 2013 till 2020. We can say that success rates for SpaceX launches has been increasing relatively with time and it looks soon they will reach the required target.</a:t>
            </a:r>
            <a:endParaRPr lang="en-US" dirty="0"/>
          </a:p>
          <a:p>
            <a:r>
              <a:rPr lang="en-US" sz="2200" dirty="0">
                <a:ea typeface="+mn-lt"/>
                <a:cs typeface="+mn-lt"/>
              </a:rPr>
              <a:t>KSC LC-39A had the most successful launches of any sites.</a:t>
            </a:r>
            <a:endParaRPr lang="en-US" dirty="0"/>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tx1"/>
                </a:solidFill>
                <a:latin typeface="+mn-lt"/>
                <a:ea typeface="+mn-lt"/>
                <a:cs typeface="+mn-lt"/>
              </a:rPr>
              <a:t>Data was collected by using SpaceX REST API and web scrapping from Wikipedia using Python </a:t>
            </a:r>
            <a:r>
              <a:rPr lang="en-US" sz="7600" dirty="0" err="1">
                <a:solidFill>
                  <a:schemeClr val="tx1"/>
                </a:solidFill>
                <a:latin typeface="+mn-lt"/>
                <a:ea typeface="+mn-lt"/>
                <a:cs typeface="+mn-lt"/>
              </a:rPr>
              <a:t>BeautifulSoup</a:t>
            </a:r>
            <a:r>
              <a:rPr lang="en-US" sz="7600" dirty="0">
                <a:solidFill>
                  <a:schemeClr val="tx1"/>
                </a:solidFill>
                <a:latin typeface="+mn-lt"/>
                <a:ea typeface="+mn-lt"/>
                <a:cs typeface="+mn-lt"/>
              </a:rPr>
              <a:t> package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tx1"/>
                </a:solidFill>
                <a:latin typeface="+mn-lt"/>
                <a:ea typeface="+mn-lt"/>
                <a:cs typeface="+mn-lt"/>
              </a:rPr>
              <a:t>One-hot encoding was applied to categorical features, Sampling Data(to remove/filter unnecessary features),Dealing with Nulls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tx1"/>
                </a:solidFill>
                <a:latin typeface="+mn-lt"/>
                <a:ea typeface="+mn-lt"/>
                <a:cs typeface="+mn-lt"/>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162404"/>
            <a:ext cx="10515600" cy="569189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Describe how data sets were collected. </a:t>
            </a:r>
            <a:endParaRPr lang="en-US">
              <a:solidFill>
                <a:schemeClr val="accent3">
                  <a:lumMod val="25000"/>
                </a:schemeClr>
              </a:solidFill>
            </a:endParaRPr>
          </a:p>
          <a:p>
            <a:pPr lvl="1">
              <a:lnSpc>
                <a:spcPct val="100000"/>
              </a:lnSpc>
              <a:spcBef>
                <a:spcPts val="1400"/>
              </a:spcBef>
            </a:pPr>
            <a:r>
              <a:rPr lang="en-US" sz="2000" dirty="0">
                <a:solidFill>
                  <a:schemeClr val="accent3">
                    <a:lumMod val="25000"/>
                  </a:schemeClr>
                </a:solidFill>
                <a:latin typeface="Abadi"/>
              </a:rPr>
              <a:t>As mentioned</a:t>
            </a:r>
            <a:r>
              <a:rPr lang="en-US" sz="2000" dirty="0">
                <a:solidFill>
                  <a:srgbClr val="000000"/>
                </a:solidFill>
                <a:latin typeface="Abadi"/>
                <a:cs typeface="Calibri"/>
              </a:rPr>
              <a:t> </a:t>
            </a:r>
            <a:r>
              <a:rPr lang="en-US" sz="2000" dirty="0">
                <a:latin typeface="Abadi"/>
                <a:ea typeface="+mn-lt"/>
                <a:cs typeface="+mn-lt"/>
              </a:rPr>
              <a:t>in the methodology section, the dataset was collected by using </a:t>
            </a:r>
            <a:r>
              <a:rPr lang="en-US" sz="2000" dirty="0">
                <a:latin typeface="Calibri"/>
                <a:ea typeface="+mn-lt"/>
                <a:cs typeface="+mn-lt"/>
              </a:rPr>
              <a:t>get request to the</a:t>
            </a:r>
            <a:r>
              <a:rPr lang="en-US" sz="2000" dirty="0">
                <a:latin typeface="Abadi"/>
                <a:ea typeface="+mn-lt"/>
                <a:cs typeface="+mn-lt"/>
              </a:rPr>
              <a:t> SpaceX REST API and web scrapping from Wikipedia</a:t>
            </a:r>
          </a:p>
          <a:p>
            <a:pPr lvl="1">
              <a:lnSpc>
                <a:spcPct val="100000"/>
              </a:lnSpc>
              <a:spcBef>
                <a:spcPts val="1400"/>
              </a:spcBef>
            </a:pPr>
            <a:r>
              <a:rPr lang="en-US" sz="2000" dirty="0">
                <a:ea typeface="+mn-lt"/>
                <a:cs typeface="+mn-lt"/>
              </a:rPr>
              <a:t>Next, we decoded the response content as a Json using .</a:t>
            </a:r>
            <a:r>
              <a:rPr lang="en-US" sz="2000" dirty="0" err="1">
                <a:ea typeface="+mn-lt"/>
                <a:cs typeface="+mn-lt"/>
              </a:rPr>
              <a:t>json</a:t>
            </a:r>
            <a:r>
              <a:rPr lang="en-US" sz="2000" dirty="0">
                <a:ea typeface="+mn-lt"/>
                <a:cs typeface="+mn-lt"/>
              </a:rPr>
              <a:t>() function call and turn it into a pandas </a:t>
            </a:r>
            <a:r>
              <a:rPr lang="en-US" sz="2000" dirty="0" err="1">
                <a:ea typeface="+mn-lt"/>
                <a:cs typeface="+mn-lt"/>
              </a:rPr>
              <a:t>dataframe</a:t>
            </a:r>
            <a:r>
              <a:rPr lang="en-US" sz="2000" dirty="0">
                <a:ea typeface="+mn-lt"/>
                <a:cs typeface="+mn-lt"/>
              </a:rPr>
              <a:t> using .</a:t>
            </a:r>
            <a:r>
              <a:rPr lang="en-US" sz="2000" dirty="0" err="1">
                <a:ea typeface="+mn-lt"/>
                <a:cs typeface="+mn-lt"/>
              </a:rPr>
              <a:t>json_normalize</a:t>
            </a:r>
            <a:r>
              <a:rPr lang="en-US" sz="2000" dirty="0">
                <a:ea typeface="+mn-lt"/>
                <a:cs typeface="+mn-lt"/>
              </a:rPr>
              <a:t>().</a:t>
            </a:r>
            <a:endParaRPr lang="en-US" dirty="0">
              <a:cs typeface="Calibri"/>
            </a:endParaRPr>
          </a:p>
          <a:p>
            <a:pPr lvl="1">
              <a:lnSpc>
                <a:spcPct val="100000"/>
              </a:lnSpc>
              <a:spcBef>
                <a:spcPts val="1400"/>
              </a:spcBef>
            </a:pPr>
            <a:r>
              <a:rPr lang="en-US" sz="2000" dirty="0">
                <a:solidFill>
                  <a:srgbClr val="000000"/>
                </a:solidFill>
                <a:latin typeface="Calibri"/>
                <a:cs typeface="Calibri"/>
              </a:rPr>
              <a:t>Then we </a:t>
            </a:r>
            <a:r>
              <a:rPr lang="en-US" sz="2000" dirty="0">
                <a:ea typeface="+mn-lt"/>
                <a:cs typeface="+mn-lt"/>
              </a:rPr>
              <a:t>Filter the </a:t>
            </a:r>
            <a:r>
              <a:rPr lang="en-US" sz="2000" dirty="0" err="1">
                <a:ea typeface="+mn-lt"/>
                <a:cs typeface="+mn-lt"/>
              </a:rPr>
              <a:t>dataframe</a:t>
            </a:r>
            <a:r>
              <a:rPr lang="en-US" sz="2000" dirty="0">
                <a:ea typeface="+mn-lt"/>
                <a:cs typeface="+mn-lt"/>
              </a:rPr>
              <a:t> to only include Falcon 9 launches by removing data related to the Falcon 1 launches</a:t>
            </a:r>
            <a:endParaRPr lang="en-US" sz="2000" dirty="0">
              <a:solidFill>
                <a:srgbClr val="000000"/>
              </a:solidFill>
              <a:latin typeface="Calibri"/>
              <a:cs typeface="Calibri"/>
            </a:endParaRPr>
          </a:p>
          <a:p>
            <a:pPr lvl="1">
              <a:lnSpc>
                <a:spcPct val="100000"/>
              </a:lnSpc>
              <a:spcBef>
                <a:spcPts val="1400"/>
              </a:spcBef>
            </a:pPr>
            <a:r>
              <a:rPr lang="en-US" sz="2000" dirty="0">
                <a:ea typeface="+mn-lt"/>
                <a:cs typeface="+mn-lt"/>
              </a:rPr>
              <a:t>Then we deal with Missing Values: We calculate the mean of the </a:t>
            </a:r>
            <a:r>
              <a:rPr lang="en-US" sz="2000" dirty="0" err="1">
                <a:ea typeface="+mn-lt"/>
                <a:cs typeface="+mn-lt"/>
              </a:rPr>
              <a:t>PayloadMass</a:t>
            </a:r>
            <a:r>
              <a:rPr lang="en-US" sz="2000" dirty="0">
                <a:ea typeface="+mn-lt"/>
                <a:cs typeface="+mn-lt"/>
              </a:rPr>
              <a:t> data and then replace the null values in </a:t>
            </a:r>
            <a:r>
              <a:rPr lang="en-US" sz="2000" dirty="0" err="1">
                <a:ea typeface="+mn-lt"/>
                <a:cs typeface="+mn-lt"/>
              </a:rPr>
              <a:t>PayloadMass</a:t>
            </a:r>
            <a:r>
              <a:rPr lang="en-US" sz="2000" dirty="0">
                <a:ea typeface="+mn-lt"/>
                <a:cs typeface="+mn-lt"/>
              </a:rPr>
              <a:t> with the mean to clean the data.</a:t>
            </a:r>
            <a:endParaRPr lang="en-US" sz="2000" dirty="0">
              <a:solidFill>
                <a:srgbClr val="000000"/>
              </a:solidFill>
              <a:latin typeface="Calibri"/>
              <a:cs typeface="Calibri"/>
            </a:endParaRPr>
          </a:p>
          <a:p>
            <a:pPr lvl="1">
              <a:lnSpc>
                <a:spcPct val="100000"/>
              </a:lnSpc>
              <a:spcBef>
                <a:spcPts val="1400"/>
              </a:spcBef>
            </a:pPr>
            <a:r>
              <a:rPr lang="en-US" sz="2000" dirty="0">
                <a:ea typeface="+mn-lt"/>
                <a:cs typeface="+mn-lt"/>
              </a:rPr>
              <a:t>In addition, we performed web scraping from Wikipedia for Falcon 9 launch records with </a:t>
            </a:r>
            <a:r>
              <a:rPr lang="en-US" sz="2000" dirty="0" err="1">
                <a:ea typeface="+mn-lt"/>
                <a:cs typeface="+mn-lt"/>
              </a:rPr>
              <a:t>BeautifulSoup</a:t>
            </a:r>
            <a:endParaRPr lang="en-US" sz="2000" dirty="0" err="1">
              <a:solidFill>
                <a:srgbClr val="000000"/>
              </a:solidFill>
              <a:latin typeface="Calibri"/>
              <a:cs typeface="Calibri"/>
            </a:endParaRPr>
          </a:p>
          <a:p>
            <a:pPr lvl="1">
              <a:lnSpc>
                <a:spcPct val="100000"/>
              </a:lnSpc>
              <a:spcBef>
                <a:spcPts val="1400"/>
              </a:spcBef>
            </a:pPr>
            <a:r>
              <a:rPr lang="en-US" sz="2000" dirty="0">
                <a:ea typeface="+mn-lt"/>
                <a:cs typeface="+mn-lt"/>
              </a:rPr>
              <a:t>The objective was to extract the launch records as HTML table, parse the table and convert it to a pandas </a:t>
            </a:r>
            <a:r>
              <a:rPr lang="en-US" sz="2000" dirty="0" err="1">
                <a:ea typeface="+mn-lt"/>
                <a:cs typeface="+mn-lt"/>
              </a:rPr>
              <a:t>dataframe</a:t>
            </a:r>
            <a:r>
              <a:rPr lang="en-US" sz="2000" dirty="0">
                <a:ea typeface="+mn-lt"/>
                <a:cs typeface="+mn-lt"/>
              </a:rPr>
              <a:t> for future analysis. </a:t>
            </a:r>
          </a:p>
          <a:p>
            <a:pPr lvl="1">
              <a:lnSpc>
                <a:spcPct val="100000"/>
              </a:lnSpc>
              <a:spcBef>
                <a:spcPts val="1400"/>
              </a:spcBef>
            </a:pPr>
            <a:r>
              <a:rPr lang="en-US" sz="2000" dirty="0">
                <a:ea typeface="+mn-lt"/>
                <a:cs typeface="+mn-lt"/>
              </a:rPr>
              <a:t>Finally we export the data to a </a:t>
            </a:r>
            <a:r>
              <a:rPr lang="en-US" sz="2000" b="1" dirty="0">
                <a:ea typeface="+mn-lt"/>
                <a:cs typeface="+mn-lt"/>
              </a:rPr>
              <a:t>CSV </a:t>
            </a:r>
            <a:r>
              <a:rPr lang="en-US" sz="2000" dirty="0">
                <a:ea typeface="+mn-lt"/>
                <a:cs typeface="+mn-lt"/>
              </a:rPr>
              <a:t>for future use.</a:t>
            </a:r>
            <a:endParaRPr lang="en-US" sz="2000">
              <a:solidFill>
                <a:srgbClr val="000000"/>
              </a:solidFill>
              <a:latin typeface="Calibri"/>
              <a:cs typeface="Calibri"/>
            </a:endParaRPr>
          </a:p>
          <a:p>
            <a:pPr lvl="1">
              <a:lnSpc>
                <a:spcPct val="100000"/>
              </a:lnSpc>
              <a:spcBef>
                <a:spcPts val="1400"/>
              </a:spcBef>
            </a:pPr>
            <a:endParaRPr lang="en-US" sz="2000" dirty="0">
              <a:solidFill>
                <a:srgbClr val="000000"/>
              </a:solidFill>
              <a:latin typeface="Calibri"/>
              <a:cs typeface="Calibri"/>
            </a:endParaRPr>
          </a:p>
          <a:p>
            <a:pPr lvl="1">
              <a:lnSpc>
                <a:spcPct val="100000"/>
              </a:lnSpc>
              <a:spcBef>
                <a:spcPts val="1400"/>
              </a:spcBef>
            </a:pPr>
            <a:endParaRPr lang="en-US" sz="2000" dirty="0">
              <a:solidFill>
                <a:srgbClr val="000000"/>
              </a:solidFill>
              <a:latin typeface="Calibri"/>
              <a:cs typeface="Calibri"/>
            </a:endParaRPr>
          </a:p>
          <a:p>
            <a:pPr marL="0" indent="0">
              <a:lnSpc>
                <a:spcPct val="100000"/>
              </a:lnSpc>
              <a:spcBef>
                <a:spcPts val="1400"/>
              </a:spcBef>
              <a:buNone/>
            </a:pPr>
            <a:endParaRPr lang="en-US" sz="2200" dirty="0">
              <a:solidFill>
                <a:srgbClr val="292929"/>
              </a:solidFill>
              <a:latin typeface="Abadi"/>
              <a:cs typeface="Calibri" panose="020F0502020204030204"/>
            </a:endParaRPr>
          </a:p>
          <a:p>
            <a:pPr marL="0" indent="0">
              <a:buNone/>
            </a:pPr>
            <a:endParaRPr lang="en-US">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58707" y="1157289"/>
            <a:ext cx="5912555" cy="4870096"/>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278116"/>
            <a:ext cx="4640263" cy="4748034"/>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ea typeface="+mn-lt"/>
                <a:cs typeface="+mn-lt"/>
              </a:rPr>
              <a:t>The dataset was collected by using </a:t>
            </a:r>
            <a:r>
              <a:rPr lang="en-US" sz="2200" dirty="0">
                <a:latin typeface="Calibri"/>
                <a:cs typeface="Calibri"/>
              </a:rPr>
              <a:t>get request to the</a:t>
            </a:r>
            <a:r>
              <a:rPr lang="en-US" sz="2200" dirty="0">
                <a:ea typeface="+mn-lt"/>
                <a:cs typeface="+mn-lt"/>
              </a:rPr>
              <a:t> SpaceX REST API</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ea typeface="+mn-lt"/>
                <a:cs typeface="+mn-lt"/>
              </a:rPr>
              <a:t>We Use </a:t>
            </a:r>
            <a:r>
              <a:rPr lang="en-US" sz="2200" dirty="0" err="1">
                <a:ea typeface="+mn-lt"/>
                <a:cs typeface="+mn-lt"/>
              </a:rPr>
              <a:t>json_normalize</a:t>
            </a:r>
            <a:r>
              <a:rPr lang="en-US" sz="2200" dirty="0">
                <a:ea typeface="+mn-lt"/>
                <a:cs typeface="+mn-lt"/>
              </a:rPr>
              <a:t> method to convert </a:t>
            </a:r>
            <a:r>
              <a:rPr lang="en-US" sz="2200" dirty="0" err="1">
                <a:ea typeface="+mn-lt"/>
                <a:cs typeface="+mn-lt"/>
              </a:rPr>
              <a:t>json</a:t>
            </a:r>
            <a:r>
              <a:rPr lang="en-US" sz="2200" dirty="0">
                <a:ea typeface="+mn-lt"/>
                <a:cs typeface="+mn-lt"/>
              </a:rPr>
              <a:t> result to </a:t>
            </a:r>
            <a:r>
              <a:rPr lang="en-US" sz="2200" dirty="0" err="1">
                <a:ea typeface="+mn-lt"/>
                <a:cs typeface="+mn-lt"/>
              </a:rPr>
              <a:t>dataframe</a:t>
            </a:r>
            <a:endParaRPr lang="en-US" sz="2200" dirty="0" err="1">
              <a:solidFill>
                <a:srgbClr val="000000"/>
              </a:solidFill>
              <a:latin typeface="Calibri"/>
              <a:cs typeface="Calibri"/>
            </a:endParaRPr>
          </a:p>
          <a:p>
            <a:pPr>
              <a:lnSpc>
                <a:spcPct val="100000"/>
              </a:lnSpc>
              <a:spcBef>
                <a:spcPts val="1400"/>
              </a:spcBef>
            </a:pPr>
            <a:r>
              <a:rPr lang="en-US" sz="2200" dirty="0">
                <a:ea typeface="+mn-lt"/>
                <a:cs typeface="+mn-lt"/>
              </a:rPr>
              <a:t>Performed data cleaning(feature selection, filtering, conversion) and filling the missing value</a:t>
            </a:r>
            <a:endParaRPr lang="en-US" sz="2200" dirty="0">
              <a:solidFill>
                <a:srgbClr val="000000"/>
              </a:solidFill>
              <a:latin typeface="Calibri"/>
              <a:cs typeface="Calibri"/>
            </a:endParaRPr>
          </a:p>
          <a:p>
            <a:pPr>
              <a:lnSpc>
                <a:spcPct val="100000"/>
              </a:lnSpc>
              <a:spcBef>
                <a:spcPts val="1400"/>
              </a:spcBef>
            </a:pPr>
            <a:r>
              <a:rPr lang="en-US" sz="2200" dirty="0">
                <a:solidFill>
                  <a:schemeClr val="accent3">
                    <a:lumMod val="25000"/>
                  </a:schemeClr>
                </a:solidFill>
                <a:latin typeface="Abadi"/>
              </a:rPr>
              <a:t>GitHub URL :</a:t>
            </a:r>
            <a:endParaRPr lang="en-US" sz="2200" dirty="0">
              <a:solidFill>
                <a:schemeClr val="accent3">
                  <a:lumMod val="25000"/>
                </a:schemeClr>
              </a:solidFill>
              <a:latin typeface="Abadi"/>
              <a:ea typeface="+mn-lt"/>
              <a:cs typeface="+mn-lt"/>
            </a:endParaRPr>
          </a:p>
          <a:p>
            <a:pPr marL="0" indent="0">
              <a:lnSpc>
                <a:spcPct val="100000"/>
              </a:lnSpc>
              <a:spcBef>
                <a:spcPts val="1400"/>
              </a:spcBef>
              <a:buNone/>
            </a:pPr>
            <a:r>
              <a:rPr lang="en-US" sz="2200" dirty="0">
                <a:ea typeface="+mn-lt"/>
                <a:cs typeface="+mn-lt"/>
                <a:hlinkClick r:id="rId3"/>
              </a:rPr>
              <a:t>https://github.com/shemsud1/Applied-Data-Science-Capstone/blob/main/jupyter-labs-spacex-data-collection-api%20.ipynb</a:t>
            </a:r>
            <a:endParaRPr lang="en-US" dirty="0">
              <a:cs typeface="Calibri" panose="020F0502020204030204"/>
            </a:endParaRPr>
          </a:p>
          <a:p>
            <a:pPr marL="0" indent="0">
              <a:lnSpc>
                <a:spcPct val="100000"/>
              </a:lnSpc>
              <a:spcBef>
                <a:spcPts val="1400"/>
              </a:spcBef>
              <a:buNone/>
            </a:pPr>
            <a:endParaRPr lang="en-US" sz="2200" dirty="0">
              <a:cs typeface="Calibri" panose="020F0502020204030204"/>
            </a:endParaRPr>
          </a:p>
          <a:p>
            <a:pPr>
              <a:lnSpc>
                <a:spcPct val="100000"/>
              </a:lnSpc>
              <a:spcBef>
                <a:spcPts val="1400"/>
              </a:spcBef>
            </a:pPr>
            <a:endParaRPr lang="en-US" sz="2200" dirty="0">
              <a:cs typeface="Calibri" panose="020F0502020204030204"/>
            </a:endParaRPr>
          </a:p>
          <a:p>
            <a:pPr>
              <a:lnSpc>
                <a:spcPct val="100000"/>
              </a:lnSpc>
              <a:spcBef>
                <a:spcPts val="1400"/>
              </a:spcBef>
            </a:pPr>
            <a:endParaRPr lang="en-US" sz="2200" dirty="0">
              <a:cs typeface="Calibri" panose="020F0502020204030204"/>
            </a:endParaRPr>
          </a:p>
          <a:p>
            <a:pPr>
              <a:lnSpc>
                <a:spcPct val="100000"/>
              </a:lnSpc>
              <a:spcBef>
                <a:spcPts val="1400"/>
              </a:spcBef>
            </a:pPr>
            <a:endParaRPr lang="en-US" sz="2200" dirty="0">
              <a:cs typeface="Calibri" panose="020F0502020204030204"/>
            </a:endParaRPr>
          </a:p>
          <a:p>
            <a:endParaRPr lang="en-US">
              <a:cs typeface="Calibri" panose="020F0502020204030204"/>
            </a:endParaRPr>
          </a:p>
          <a:p>
            <a:endParaRPr lang="en-US">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185873"/>
            <a:ext cx="10515600" cy="57727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7" descr="Graphical user interface, application&#10;&#10;Description automatically generated">
            <a:extLst>
              <a:ext uri="{FF2B5EF4-FFF2-40B4-BE49-F238E27FC236}">
                <a16:creationId xmlns:a16="http://schemas.microsoft.com/office/drawing/2014/main" id="{CDD10743-B1DA-FF9E-254F-6BB4CCDE4CB5}"/>
              </a:ext>
            </a:extLst>
          </p:cNvPr>
          <p:cNvPicPr>
            <a:picLocks noChangeAspect="1"/>
          </p:cNvPicPr>
          <p:nvPr/>
        </p:nvPicPr>
        <p:blipFill>
          <a:blip r:embed="rId4"/>
          <a:stretch>
            <a:fillRect/>
          </a:stretch>
        </p:blipFill>
        <p:spPr>
          <a:xfrm>
            <a:off x="5458178" y="1331760"/>
            <a:ext cx="5833532" cy="878369"/>
          </a:xfrm>
          <a:prstGeom prst="rect">
            <a:avLst/>
          </a:prstGeom>
        </p:spPr>
      </p:pic>
      <p:pic>
        <p:nvPicPr>
          <p:cNvPr id="8" name="Picture 8" descr="Graphical user interface, text&#10;&#10;Description automatically generated">
            <a:extLst>
              <a:ext uri="{FF2B5EF4-FFF2-40B4-BE49-F238E27FC236}">
                <a16:creationId xmlns:a16="http://schemas.microsoft.com/office/drawing/2014/main" id="{8589B84D-2215-2777-238B-877A8B7EF8AB}"/>
              </a:ext>
            </a:extLst>
          </p:cNvPr>
          <p:cNvPicPr>
            <a:picLocks noChangeAspect="1"/>
          </p:cNvPicPr>
          <p:nvPr/>
        </p:nvPicPr>
        <p:blipFill>
          <a:blip r:embed="rId5"/>
          <a:stretch>
            <a:fillRect/>
          </a:stretch>
        </p:blipFill>
        <p:spPr>
          <a:xfrm>
            <a:off x="5528734" y="2255346"/>
            <a:ext cx="5762976" cy="780975"/>
          </a:xfrm>
          <a:prstGeom prst="rect">
            <a:avLst/>
          </a:prstGeom>
        </p:spPr>
      </p:pic>
      <p:pic>
        <p:nvPicPr>
          <p:cNvPr id="9" name="Picture 9" descr="Graphical user interface, text, application, email&#10;&#10;Description automatically generated">
            <a:extLst>
              <a:ext uri="{FF2B5EF4-FFF2-40B4-BE49-F238E27FC236}">
                <a16:creationId xmlns:a16="http://schemas.microsoft.com/office/drawing/2014/main" id="{723F2CBC-35EE-AB43-B97A-83E860E64A63}"/>
              </a:ext>
            </a:extLst>
          </p:cNvPr>
          <p:cNvPicPr>
            <a:picLocks noChangeAspect="1"/>
          </p:cNvPicPr>
          <p:nvPr/>
        </p:nvPicPr>
        <p:blipFill>
          <a:blip r:embed="rId6"/>
          <a:stretch>
            <a:fillRect/>
          </a:stretch>
        </p:blipFill>
        <p:spPr>
          <a:xfrm>
            <a:off x="5528734" y="3032889"/>
            <a:ext cx="5918198" cy="2358553"/>
          </a:xfrm>
          <a:prstGeom prst="rect">
            <a:avLst/>
          </a:prstGeom>
        </p:spPr>
      </p:pic>
      <p:pic>
        <p:nvPicPr>
          <p:cNvPr id="10" name="Picture 10" descr="Graphical user interface, text, application&#10;&#10;Description automatically generated">
            <a:extLst>
              <a:ext uri="{FF2B5EF4-FFF2-40B4-BE49-F238E27FC236}">
                <a16:creationId xmlns:a16="http://schemas.microsoft.com/office/drawing/2014/main" id="{9693D725-BC1E-A14A-C51A-D3C91CEA08CB}"/>
              </a:ext>
            </a:extLst>
          </p:cNvPr>
          <p:cNvPicPr>
            <a:picLocks noChangeAspect="1"/>
          </p:cNvPicPr>
          <p:nvPr/>
        </p:nvPicPr>
        <p:blipFill>
          <a:blip r:embed="rId7"/>
          <a:stretch>
            <a:fillRect/>
          </a:stretch>
        </p:blipFill>
        <p:spPr>
          <a:xfrm>
            <a:off x="5415845" y="5386211"/>
            <a:ext cx="6031087" cy="113735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24856" y="1312511"/>
            <a:ext cx="3875794" cy="5716585"/>
          </a:xfrm>
          <a:prstGeom prst="rect">
            <a:avLst/>
          </a:prstGeom>
        </p:spPr>
        <p:txBody>
          <a:bodyPr lIns="91440" tIns="45720" rIns="91440" bIns="45720" anchor="t">
            <a:noAutofit/>
          </a:bodyPr>
          <a:lstStyle/>
          <a:p>
            <a:pPr>
              <a:lnSpc>
                <a:spcPct val="100000"/>
              </a:lnSpc>
              <a:spcBef>
                <a:spcPts val="1400"/>
              </a:spcBef>
            </a:pPr>
            <a:r>
              <a:rPr lang="en-US" sz="2200" dirty="0">
                <a:ea typeface="+mn-lt"/>
                <a:cs typeface="+mn-lt"/>
              </a:rPr>
              <a:t>Request the Falcon9 Launch Wiki page from its URL</a:t>
            </a:r>
            <a:endParaRPr lang="en-US" sz="2200" dirty="0">
              <a:solidFill>
                <a:schemeClr val="accent3">
                  <a:lumMod val="25000"/>
                </a:schemeClr>
              </a:solidFill>
              <a:latin typeface="Abadi"/>
            </a:endParaRPr>
          </a:p>
          <a:p>
            <a:pPr>
              <a:lnSpc>
                <a:spcPct val="100000"/>
              </a:lnSpc>
              <a:spcBef>
                <a:spcPts val="1400"/>
              </a:spcBef>
            </a:pPr>
            <a:r>
              <a:rPr lang="en-US" sz="2200" dirty="0">
                <a:ea typeface="+mn-lt"/>
                <a:cs typeface="+mn-lt"/>
              </a:rPr>
              <a:t>Create a </a:t>
            </a:r>
            <a:r>
              <a:rPr lang="en-US" sz="2200" dirty="0" err="1">
                <a:ea typeface="+mn-lt"/>
                <a:cs typeface="+mn-lt"/>
              </a:rPr>
              <a:t>BeautifulSoup</a:t>
            </a:r>
            <a:r>
              <a:rPr lang="en-US" sz="2200" dirty="0">
                <a:ea typeface="+mn-lt"/>
                <a:cs typeface="+mn-lt"/>
              </a:rPr>
              <a:t> object from the HTML response</a:t>
            </a:r>
            <a:endParaRPr lang="en-US" sz="2200" dirty="0">
              <a:solidFill>
                <a:srgbClr val="000000"/>
              </a:solidFill>
              <a:latin typeface="Calibri"/>
              <a:cs typeface="Calibri"/>
            </a:endParaRPr>
          </a:p>
          <a:p>
            <a:pPr>
              <a:lnSpc>
                <a:spcPct val="100000"/>
              </a:lnSpc>
              <a:spcBef>
                <a:spcPts val="1400"/>
              </a:spcBef>
            </a:pPr>
            <a:r>
              <a:rPr lang="en-US" sz="2200" dirty="0">
                <a:ea typeface="+mn-lt"/>
                <a:cs typeface="+mn-lt"/>
              </a:rPr>
              <a:t>Extract all column names from the HTML table header and </a:t>
            </a:r>
          </a:p>
          <a:p>
            <a:pPr>
              <a:lnSpc>
                <a:spcPct val="100000"/>
              </a:lnSpc>
              <a:spcBef>
                <a:spcPts val="1400"/>
              </a:spcBef>
            </a:pPr>
            <a:r>
              <a:rPr lang="en-US" sz="2200" dirty="0">
                <a:ea typeface="+mn-lt"/>
                <a:cs typeface="+mn-lt"/>
              </a:rPr>
              <a:t>Create a data frame by parsing the launch HTML tables</a:t>
            </a:r>
            <a:endParaRPr lang="en-US" sz="2200">
              <a:solidFill>
                <a:srgbClr val="000000"/>
              </a:solidFill>
              <a:latin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latin typeface="Abadi"/>
              </a:rPr>
              <a:t>GitHub URL:</a:t>
            </a:r>
          </a:p>
          <a:p>
            <a:pPr marL="0" indent="0">
              <a:lnSpc>
                <a:spcPct val="100000"/>
              </a:lnSpc>
              <a:spcBef>
                <a:spcPts val="1400"/>
              </a:spcBef>
              <a:buNone/>
            </a:pPr>
            <a:r>
              <a:rPr lang="en-US" sz="2200" dirty="0">
                <a:ea typeface="+mn-lt"/>
                <a:cs typeface="+mn-lt"/>
                <a:hlinkClick r:id="rId3"/>
              </a:rPr>
              <a:t>https://github.com/shemsud1/Applied-Data-Science-Capstone/blob/main/jupyter-labs-webscraping.ipynb</a:t>
            </a:r>
            <a:endParaRPr lang="en-US" sz="2200" dirty="0">
              <a:ea typeface="+mn-lt"/>
              <a:cs typeface="+mn-lt"/>
            </a:endParaRPr>
          </a:p>
          <a:p>
            <a:pPr>
              <a:lnSpc>
                <a:spcPct val="100000"/>
              </a:lnSpc>
              <a:spcBef>
                <a:spcPts val="1400"/>
              </a:spcBef>
            </a:pPr>
            <a:endParaRPr lang="en-US" sz="2200" dirty="0">
              <a:ea typeface="+mn-lt"/>
              <a:cs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4654374" y="1411288"/>
            <a:ext cx="7238998" cy="4644319"/>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p:txBody>
      </p:sp>
      <p:pic>
        <p:nvPicPr>
          <p:cNvPr id="7" name="Picture 7">
            <a:extLst>
              <a:ext uri="{FF2B5EF4-FFF2-40B4-BE49-F238E27FC236}">
                <a16:creationId xmlns:a16="http://schemas.microsoft.com/office/drawing/2014/main" id="{C82D4975-C4AB-EEB5-B45E-BF263967D25C}"/>
              </a:ext>
            </a:extLst>
          </p:cNvPr>
          <p:cNvPicPr>
            <a:picLocks noChangeAspect="1"/>
          </p:cNvPicPr>
          <p:nvPr/>
        </p:nvPicPr>
        <p:blipFill>
          <a:blip r:embed="rId4"/>
          <a:stretch>
            <a:fillRect/>
          </a:stretch>
        </p:blipFill>
        <p:spPr>
          <a:xfrm>
            <a:off x="4780844" y="1179923"/>
            <a:ext cx="6990644" cy="476485"/>
          </a:xfrm>
          <a:prstGeom prst="rect">
            <a:avLst/>
          </a:prstGeom>
        </p:spPr>
      </p:pic>
      <p:pic>
        <p:nvPicPr>
          <p:cNvPr id="8" name="Picture 8" descr="Text&#10;&#10;Description automatically generated">
            <a:extLst>
              <a:ext uri="{FF2B5EF4-FFF2-40B4-BE49-F238E27FC236}">
                <a16:creationId xmlns:a16="http://schemas.microsoft.com/office/drawing/2014/main" id="{953F0B3E-FB83-A608-262B-661D41F3B374}"/>
              </a:ext>
            </a:extLst>
          </p:cNvPr>
          <p:cNvPicPr>
            <a:picLocks noChangeAspect="1"/>
          </p:cNvPicPr>
          <p:nvPr/>
        </p:nvPicPr>
        <p:blipFill>
          <a:blip r:embed="rId5"/>
          <a:stretch>
            <a:fillRect/>
          </a:stretch>
        </p:blipFill>
        <p:spPr>
          <a:xfrm>
            <a:off x="4865513" y="1523642"/>
            <a:ext cx="5988754" cy="1059048"/>
          </a:xfrm>
          <a:prstGeom prst="rect">
            <a:avLst/>
          </a:prstGeom>
        </p:spPr>
      </p:pic>
      <p:pic>
        <p:nvPicPr>
          <p:cNvPr id="9" name="Picture 9">
            <a:extLst>
              <a:ext uri="{FF2B5EF4-FFF2-40B4-BE49-F238E27FC236}">
                <a16:creationId xmlns:a16="http://schemas.microsoft.com/office/drawing/2014/main" id="{9E10D04C-5DCB-4096-192F-AB9D2122834E}"/>
              </a:ext>
            </a:extLst>
          </p:cNvPr>
          <p:cNvPicPr>
            <a:picLocks noChangeAspect="1"/>
          </p:cNvPicPr>
          <p:nvPr/>
        </p:nvPicPr>
        <p:blipFill>
          <a:blip r:embed="rId6"/>
          <a:stretch>
            <a:fillRect/>
          </a:stretch>
        </p:blipFill>
        <p:spPr>
          <a:xfrm>
            <a:off x="4865511" y="2578185"/>
            <a:ext cx="6651977" cy="657407"/>
          </a:xfrm>
          <a:prstGeom prst="rect">
            <a:avLst/>
          </a:prstGeom>
        </p:spPr>
      </p:pic>
      <p:pic>
        <p:nvPicPr>
          <p:cNvPr id="10" name="Picture 11" descr="Graphical user interface, text, application&#10;&#10;Description automatically generated">
            <a:extLst>
              <a:ext uri="{FF2B5EF4-FFF2-40B4-BE49-F238E27FC236}">
                <a16:creationId xmlns:a16="http://schemas.microsoft.com/office/drawing/2014/main" id="{C21B68BA-7B04-ED2B-4883-2CC4C5EC8055}"/>
              </a:ext>
            </a:extLst>
          </p:cNvPr>
          <p:cNvPicPr>
            <a:picLocks noChangeAspect="1"/>
          </p:cNvPicPr>
          <p:nvPr/>
        </p:nvPicPr>
        <p:blipFill>
          <a:blip r:embed="rId7"/>
          <a:stretch>
            <a:fillRect/>
          </a:stretch>
        </p:blipFill>
        <p:spPr>
          <a:xfrm>
            <a:off x="4865511" y="3233568"/>
            <a:ext cx="6976532" cy="281797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3</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Data Visualization(Cont..)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Explanation: We used the WHERE clause to filter for boosters which have successfully landed on drone ship and applied the AND condition to determine successful landing with payload mass greater than 4000 but less than 6000 </vt:lpstr>
      <vt:lpstr>Explanation: We used count() function on  Mission_Outcome column and group them on the same column to get a success or a failure total counter.</vt:lpstr>
      <vt:lpstr>Explanation: We used the MAX() function to work out the maximum payload in the column PAYLOAD_MASS__KG_ in the sub query. The WHERE clause filters the Booster Version which had that maximum payload.</vt:lpstr>
      <vt:lpstr>PowerPoint Presentation</vt:lpstr>
      <vt:lpstr>We selected Landing outcomes and the COUNT of landing outcomes from the data and used the WHERE clause  and like '%ucces%' wildcard to filter for successful landing outcomes .  We applied the GROUP BY clause to group the landing outcomes and the having clause to filter date between '04-06-2010' and '20-03-2017' . Finally, we applied the ORDER BY clause to order the grouped landing outcome in descending order. </vt:lpstr>
      <vt:lpstr>PowerPoint Presentation</vt:lpstr>
      <vt:lpstr>PowerPoint Presentation</vt:lpstr>
      <vt:lpstr>PowerPoint Presentation</vt:lpstr>
      <vt:lpstr>PowerPoint Presentation</vt:lpstr>
      <vt:lpstr>PowerPoint Presentation</vt:lpstr>
      <vt:lpstr>We can see that KSC LC-39A had the most successful launches from all the sites.</vt:lpstr>
      <vt:lpstr>KSC LC-39A achieved a 76.9% success rate while getting a 23.1% failure rate.</vt:lpstr>
      <vt:lpstr>We can see the success rates for low weighted payloads is higher than the heavy weighted payloads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1318</cp:revision>
  <dcterms:created xsi:type="dcterms:W3CDTF">2021-04-29T18:58:34Z</dcterms:created>
  <dcterms:modified xsi:type="dcterms:W3CDTF">2022-10-25T08:22:44Z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